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vml" ContentType="application/vnd.openxmlformats-officedocument.vmlDrawing"/>
  <Default Extension="xls" ContentType="application/vnd.ms-exce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4"/>
  </p:notesMasterIdLst>
  <p:handoutMasterIdLst>
    <p:handoutMasterId r:id="rId45"/>
  </p:handoutMasterIdLst>
  <p:sldIdLst>
    <p:sldId id="479" r:id="rId2"/>
    <p:sldId id="885" r:id="rId3"/>
    <p:sldId id="886" r:id="rId4"/>
    <p:sldId id="917" r:id="rId5"/>
    <p:sldId id="883" r:id="rId6"/>
    <p:sldId id="954" r:id="rId7"/>
    <p:sldId id="918" r:id="rId8"/>
    <p:sldId id="955" r:id="rId9"/>
    <p:sldId id="949" r:id="rId10"/>
    <p:sldId id="936" r:id="rId11"/>
    <p:sldId id="977" r:id="rId12"/>
    <p:sldId id="981" r:id="rId13"/>
    <p:sldId id="944" r:id="rId14"/>
    <p:sldId id="945" r:id="rId15"/>
    <p:sldId id="946" r:id="rId16"/>
    <p:sldId id="950" r:id="rId17"/>
    <p:sldId id="947" r:id="rId18"/>
    <p:sldId id="948" r:id="rId19"/>
    <p:sldId id="951" r:id="rId20"/>
    <p:sldId id="952" r:id="rId21"/>
    <p:sldId id="953" r:id="rId22"/>
    <p:sldId id="956" r:id="rId23"/>
    <p:sldId id="982" r:id="rId24"/>
    <p:sldId id="957" r:id="rId25"/>
    <p:sldId id="958" r:id="rId26"/>
    <p:sldId id="959" r:id="rId27"/>
    <p:sldId id="964" r:id="rId28"/>
    <p:sldId id="961" r:id="rId29"/>
    <p:sldId id="962" r:id="rId30"/>
    <p:sldId id="966" r:id="rId31"/>
    <p:sldId id="979" r:id="rId32"/>
    <p:sldId id="980" r:id="rId33"/>
    <p:sldId id="967" r:id="rId34"/>
    <p:sldId id="968" r:id="rId35"/>
    <p:sldId id="970" r:id="rId36"/>
    <p:sldId id="971" r:id="rId37"/>
    <p:sldId id="972" r:id="rId38"/>
    <p:sldId id="973" r:id="rId39"/>
    <p:sldId id="974" r:id="rId40"/>
    <p:sldId id="975" r:id="rId41"/>
    <p:sldId id="976" r:id="rId42"/>
    <p:sldId id="965" r:id="rId43"/>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pitchFamily="34"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Calibri" pitchFamily="34"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Calibri" pitchFamily="34"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Calibri" pitchFamily="34"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Calibri" pitchFamily="34" charset="0"/>
        <a:ea typeface="MS PGothic" pitchFamily="34" charset="-128"/>
        <a:cs typeface="+mn-cs"/>
      </a:defRPr>
    </a:lvl5pPr>
    <a:lvl6pPr marL="2286000" algn="l" defTabSz="914400" rtl="0" eaLnBrk="1" latinLnBrk="0" hangingPunct="1">
      <a:defRPr kern="1200">
        <a:solidFill>
          <a:schemeClr val="tx1"/>
        </a:solidFill>
        <a:latin typeface="Calibri" pitchFamily="34" charset="0"/>
        <a:ea typeface="MS PGothic" pitchFamily="34" charset="-128"/>
        <a:cs typeface="+mn-cs"/>
      </a:defRPr>
    </a:lvl6pPr>
    <a:lvl7pPr marL="2743200" algn="l" defTabSz="914400" rtl="0" eaLnBrk="1" latinLnBrk="0" hangingPunct="1">
      <a:defRPr kern="1200">
        <a:solidFill>
          <a:schemeClr val="tx1"/>
        </a:solidFill>
        <a:latin typeface="Calibri" pitchFamily="34" charset="0"/>
        <a:ea typeface="MS PGothic" pitchFamily="34" charset="-128"/>
        <a:cs typeface="+mn-cs"/>
      </a:defRPr>
    </a:lvl7pPr>
    <a:lvl8pPr marL="3200400" algn="l" defTabSz="914400" rtl="0" eaLnBrk="1" latinLnBrk="0" hangingPunct="1">
      <a:defRPr kern="1200">
        <a:solidFill>
          <a:schemeClr val="tx1"/>
        </a:solidFill>
        <a:latin typeface="Calibri" pitchFamily="34" charset="0"/>
        <a:ea typeface="MS PGothic" pitchFamily="34" charset="-128"/>
        <a:cs typeface="+mn-cs"/>
      </a:defRPr>
    </a:lvl8pPr>
    <a:lvl9pPr marL="3657600" algn="l" defTabSz="914400" rtl="0" eaLnBrk="1" latinLnBrk="0" hangingPunct="1">
      <a:defRPr kern="1200">
        <a:solidFill>
          <a:schemeClr val="tx1"/>
        </a:solidFill>
        <a:latin typeface="Calibri" pitchFamily="34" charset="0"/>
        <a:ea typeface="MS PGothic"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on Stoica"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400"/>
    <a:srgbClr val="4EBFD2"/>
    <a:srgbClr val="43A4B6"/>
    <a:srgbClr val="A3B9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16" autoAdjust="0"/>
    <p:restoredTop sz="93926" autoAdjust="0"/>
  </p:normalViewPr>
  <p:slideViewPr>
    <p:cSldViewPr snapToGrid="0">
      <p:cViewPr>
        <p:scale>
          <a:sx n="127" d="100"/>
          <a:sy n="127" d="100"/>
        </p:scale>
        <p:origin x="528" y="64"/>
      </p:cViewPr>
      <p:guideLst>
        <p:guide orient="horz" pos="1620"/>
        <p:guide pos="2880"/>
      </p:guideLst>
    </p:cSldViewPr>
  </p:slideViewPr>
  <p:outlineViewPr>
    <p:cViewPr>
      <p:scale>
        <a:sx n="33" d="100"/>
        <a:sy n="33" d="100"/>
      </p:scale>
      <p:origin x="0" y="5360"/>
    </p:cViewPr>
  </p:outlineViewPr>
  <p:notesTextViewPr>
    <p:cViewPr>
      <p:scale>
        <a:sx n="100" d="100"/>
        <a:sy n="100" d="100"/>
      </p:scale>
      <p:origin x="0" y="0"/>
    </p:cViewPr>
  </p:notesTextViewPr>
  <p:sorterViewPr>
    <p:cViewPr>
      <p:scale>
        <a:sx n="167" d="100"/>
        <a:sy n="167" d="100"/>
      </p:scale>
      <p:origin x="0" y="6744"/>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commentAuthors" Target="commentAuthors.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NUL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7976391-CA72-415F-9630-5C942629CBBC}" type="datetimeFigureOut">
              <a:rPr lang="en-US" altLang="en-US"/>
              <a:pPr/>
              <a:t>1/24/19</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79027113-7185-43B9-8633-626C4872BF74}" type="slidenum">
              <a:rPr lang="en-US" altLang="en-US"/>
              <a:pPr/>
              <a:t>‹#›</a:t>
            </a:fld>
            <a:endParaRPr lang="en-US" altLang="en-US"/>
          </a:p>
        </p:txBody>
      </p:sp>
    </p:spTree>
    <p:extLst>
      <p:ext uri="{BB962C8B-B14F-4D97-AF65-F5344CB8AC3E}">
        <p14:creationId xmlns:p14="http://schemas.microsoft.com/office/powerpoint/2010/main" val="227669031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tiff>
</file>

<file path=ppt/media/image12.png>
</file>

<file path=ppt/media/image13.png>
</file>

<file path=ppt/media/image14.png>
</file>

<file path=ppt/media/image15.tiff>
</file>

<file path=ppt/media/image16.png>
</file>

<file path=ppt/media/image17.png>
</file>

<file path=ppt/media/image18.tiff>
</file>

<file path=ppt/media/image19.tiff>
</file>

<file path=ppt/media/image2.png>
</file>

<file path=ppt/media/image20.tiff>
</file>

<file path=ppt/media/image21.tiff>
</file>

<file path=ppt/media/image22.tiff>
</file>

<file path=ppt/media/image23.png>
</file>

<file path=ppt/media/image24.png>
</file>

<file path=ppt/media/image25.tiff>
</file>

<file path=ppt/media/image26.png>
</file>

<file path=ppt/media/image27.png>
</file>

<file path=ppt/media/image28.png>
</file>

<file path=ppt/media/image29.png>
</file>

<file path=ppt/media/image3.jpeg>
</file>

<file path=ppt/media/image30.png>
</file>

<file path=ppt/media/image31.tiff>
</file>

<file path=ppt/media/image32.tiff>
</file>

<file path=ppt/media/image33.tiff>
</file>

<file path=ppt/media/image34.png>
</file>

<file path=ppt/media/image35.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89B14504-7E73-40B3-A4BE-FCEED13BF409}" type="datetimeFigureOut">
              <a:rPr lang="en-US" altLang="en-US"/>
              <a:pPr/>
              <a:t>1/24/19</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F4DB17D3-99E1-4420-81D7-8B4A93584CA0}" type="slidenum">
              <a:rPr lang="en-US" altLang="en-US"/>
              <a:pPr/>
              <a:t>‹#›</a:t>
            </a:fld>
            <a:endParaRPr lang="en-US" altLang="en-US"/>
          </a:p>
        </p:txBody>
      </p:sp>
    </p:spTree>
    <p:extLst>
      <p:ext uri="{BB962C8B-B14F-4D97-AF65-F5344CB8AC3E}">
        <p14:creationId xmlns:p14="http://schemas.microsoft.com/office/powerpoint/2010/main" val="244438741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itchFamily="34" charset="-128"/>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MS PGothic" pitchFamily="34"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MS PGothic" pitchFamily="34"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MS PGothic" pitchFamily="34"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8"/>
        <p:cNvGrpSpPr/>
        <p:nvPr/>
      </p:nvGrpSpPr>
      <p:grpSpPr>
        <a:xfrm>
          <a:off x="0" y="0"/>
          <a:ext cx="0" cy="0"/>
          <a:chOff x="0" y="0"/>
          <a:chExt cx="0" cy="0"/>
        </a:xfrm>
      </p:grpSpPr>
      <p:sp>
        <p:nvSpPr>
          <p:cNvPr id="2179" name="Google Shape;2179;g424b78f956_5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0" name="Google Shape;2180;g424b78f956_5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2181" name="Google Shape;2181;g424b78f956_5_81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300"/>
              <a:buFont typeface="Calibri"/>
              <a:buNone/>
            </a:pPr>
            <a:fld id="{00000000-1234-1234-1234-123412341234}" type="slidenum">
              <a:rPr lang="en-US"/>
              <a:t>10</a:t>
            </a:fld>
            <a:endParaRPr/>
          </a:p>
        </p:txBody>
      </p:sp>
    </p:spTree>
    <p:extLst>
      <p:ext uri="{BB962C8B-B14F-4D97-AF65-F5344CB8AC3E}">
        <p14:creationId xmlns:p14="http://schemas.microsoft.com/office/powerpoint/2010/main" val="1527934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8"/>
        <p:cNvGrpSpPr/>
        <p:nvPr/>
      </p:nvGrpSpPr>
      <p:grpSpPr>
        <a:xfrm>
          <a:off x="0" y="0"/>
          <a:ext cx="0" cy="0"/>
          <a:chOff x="0" y="0"/>
          <a:chExt cx="0" cy="0"/>
        </a:xfrm>
      </p:grpSpPr>
      <p:sp>
        <p:nvSpPr>
          <p:cNvPr id="2179" name="Google Shape;2179;g424b78f956_5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0" name="Google Shape;2180;g424b78f956_5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2181" name="Google Shape;2181;g424b78f956_5_81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300"/>
              <a:buFont typeface="Calibri"/>
              <a:buNone/>
            </a:pPr>
            <a:fld id="{00000000-1234-1234-1234-123412341234}" type="slidenum">
              <a:rPr lang="en-US"/>
              <a:t>11</a:t>
            </a:fld>
            <a:endParaRPr/>
          </a:p>
        </p:txBody>
      </p:sp>
    </p:spTree>
    <p:extLst>
      <p:ext uri="{BB962C8B-B14F-4D97-AF65-F5344CB8AC3E}">
        <p14:creationId xmlns:p14="http://schemas.microsoft.com/office/powerpoint/2010/main" val="1015222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8"/>
        <p:cNvGrpSpPr/>
        <p:nvPr/>
      </p:nvGrpSpPr>
      <p:grpSpPr>
        <a:xfrm>
          <a:off x="0" y="0"/>
          <a:ext cx="0" cy="0"/>
          <a:chOff x="0" y="0"/>
          <a:chExt cx="0" cy="0"/>
        </a:xfrm>
      </p:grpSpPr>
      <p:sp>
        <p:nvSpPr>
          <p:cNvPr id="2179" name="Google Shape;2179;g424b78f956_5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0" name="Google Shape;2180;g424b78f956_5_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endParaRPr/>
          </a:p>
        </p:txBody>
      </p:sp>
      <p:sp>
        <p:nvSpPr>
          <p:cNvPr id="2181" name="Google Shape;2181;g424b78f956_5_81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300"/>
              <a:buFont typeface="Calibri"/>
              <a:buNone/>
            </a:pPr>
            <a:fld id="{00000000-1234-1234-1234-123412341234}" type="slidenum">
              <a:rPr lang="en-US"/>
              <a:t>12</a:t>
            </a:fld>
            <a:endParaRPr/>
          </a:p>
        </p:txBody>
      </p:sp>
    </p:spTree>
    <p:extLst>
      <p:ext uri="{BB962C8B-B14F-4D97-AF65-F5344CB8AC3E}">
        <p14:creationId xmlns:p14="http://schemas.microsoft.com/office/powerpoint/2010/main" val="2001502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Microsoft_Excel_97_-_2004_Worksheet1.xls"/><Relationship Id="rId4" Type="http://schemas.openxmlformats.org/officeDocument/2006/relationships/image" Target="NULL"/><Relationship Id="rId1" Type="http://schemas.openxmlformats.org/officeDocument/2006/relationships/vmlDrawing" Target="../drawings/vmlDrawing1.v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05556" y="1558774"/>
            <a:ext cx="8240889" cy="1863171"/>
          </a:xfrm>
        </p:spPr>
        <p:txBody>
          <a:bodyPr>
            <a:noAutofit/>
          </a:bodyPr>
          <a:lstStyle>
            <a:lvl1pPr algn="l">
              <a:lnSpc>
                <a:spcPct val="100000"/>
              </a:lnSpc>
              <a:defRPr sz="5400" b="0" i="0" baseline="0">
                <a:solidFill>
                  <a:schemeClr val="bg1"/>
                </a:solidFill>
                <a:latin typeface="Newslab Thin"/>
              </a:defRPr>
            </a:lvl1pPr>
          </a:lstStyle>
          <a:p>
            <a:r>
              <a:rPr lang="en-US" smtClean="0"/>
              <a:t>Click to edit Master title style</a:t>
            </a:r>
            <a:endParaRPr lang="en-US" dirty="0"/>
          </a:p>
        </p:txBody>
      </p:sp>
      <p:sp>
        <p:nvSpPr>
          <p:cNvPr id="3" name="Subtitle 2"/>
          <p:cNvSpPr>
            <a:spLocks noGrp="1"/>
          </p:cNvSpPr>
          <p:nvPr>
            <p:ph type="subTitle" idx="1"/>
          </p:nvPr>
        </p:nvSpPr>
        <p:spPr>
          <a:xfrm>
            <a:off x="689593" y="4176647"/>
            <a:ext cx="6400800" cy="453863"/>
          </a:xfrm>
        </p:spPr>
        <p:txBody>
          <a:bodyPr anchor="b">
            <a:noAutofit/>
          </a:bodyPr>
          <a:lstStyle>
            <a:lvl1pPr marL="0" indent="0" algn="l">
              <a:spcBef>
                <a:spcPts val="0"/>
              </a:spcBef>
              <a:buNone/>
              <a:defRPr sz="2400" baseline="0">
                <a:solidFill>
                  <a:schemeClr val="bg1"/>
                </a:solidFill>
                <a:latin typeface="Source Sans Pro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smtClean="0"/>
          </a:p>
        </p:txBody>
      </p:sp>
      <p:sp>
        <p:nvSpPr>
          <p:cNvPr id="6" name="Text Placeholder 5"/>
          <p:cNvSpPr>
            <a:spLocks noGrp="1"/>
          </p:cNvSpPr>
          <p:nvPr>
            <p:ph type="body" sz="quarter" idx="10"/>
          </p:nvPr>
        </p:nvSpPr>
        <p:spPr>
          <a:xfrm>
            <a:off x="687742" y="4563527"/>
            <a:ext cx="6446838" cy="443446"/>
          </a:xfrm>
        </p:spPr>
        <p:txBody>
          <a:bodyPr>
            <a:normAutofit/>
          </a:bodyPr>
          <a:lstStyle>
            <a:lvl1pPr marL="0" indent="0" algn="l">
              <a:buNone/>
              <a:defRPr sz="1400" baseline="0">
                <a:solidFill>
                  <a:schemeClr val="bg1"/>
                </a:solidFill>
              </a:defRPr>
            </a:lvl1pPr>
          </a:lstStyle>
          <a:p>
            <a:pPr lvl="0"/>
            <a:r>
              <a:rPr lang="en-US" smtClean="0"/>
              <a:t>Click to edit Master text styles</a:t>
            </a:r>
          </a:p>
        </p:txBody>
      </p:sp>
    </p:spTree>
    <p:extLst>
      <p:ext uri="{BB962C8B-B14F-4D97-AF65-F5344CB8AC3E}">
        <p14:creationId xmlns:p14="http://schemas.microsoft.com/office/powerpoint/2010/main" val="3563366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txBox="1">
            <a:spLocks/>
          </p:cNvSpPr>
          <p:nvPr userDrawn="1"/>
        </p:nvSpPr>
        <p:spPr>
          <a:xfrm>
            <a:off x="946150" y="206375"/>
            <a:ext cx="7172325" cy="857250"/>
          </a:xfrm>
          <a:prstGeom prst="rect">
            <a:avLst/>
          </a:prstGeom>
        </p:spPr>
        <p:txBody>
          <a:bodyPr anchor="ctr">
            <a:normAutofit/>
          </a:bodyPr>
          <a:lstStyle>
            <a:lvl1pPr algn="ctr" defTabSz="457200" rtl="0" eaLnBrk="1" latinLnBrk="0" hangingPunct="1">
              <a:spcBef>
                <a:spcPct val="0"/>
              </a:spcBef>
              <a:buNone/>
              <a:defRPr sz="3200" b="0" i="0" kern="1200">
                <a:solidFill>
                  <a:schemeClr val="tx1">
                    <a:lumMod val="75000"/>
                    <a:lumOff val="25000"/>
                  </a:schemeClr>
                </a:solidFill>
                <a:latin typeface="Newslab Light"/>
                <a:ea typeface="+mj-ea"/>
                <a:cs typeface="Newslab Light"/>
              </a:defRPr>
            </a:lvl1pPr>
          </a:lstStyle>
          <a:p>
            <a:pPr algn="l" fontAlgn="auto">
              <a:spcAft>
                <a:spcPts val="0"/>
              </a:spcAft>
              <a:defRPr/>
            </a:pPr>
            <a:r>
              <a:rPr lang="en-US" sz="4000" dirty="0" smtClean="0">
                <a:latin typeface="Newslab Thin"/>
              </a:rPr>
              <a:t>Use this Chart to Start</a:t>
            </a:r>
            <a:endParaRPr lang="en-US" sz="4000" dirty="0">
              <a:latin typeface="Newslab Thin"/>
            </a:endParaRPr>
          </a:p>
        </p:txBody>
      </p:sp>
      <p:graphicFrame>
        <p:nvGraphicFramePr>
          <p:cNvPr id="3" name="Picture Placeholder 9"/>
          <p:cNvGraphicFramePr>
            <a:graphicFrameLocks/>
          </p:cNvGraphicFramePr>
          <p:nvPr/>
        </p:nvGraphicFramePr>
        <p:xfrm>
          <a:off x="1158875" y="1149350"/>
          <a:ext cx="7273925" cy="3495675"/>
        </p:xfrm>
        <a:graphic>
          <a:graphicData uri="http://schemas.openxmlformats.org/presentationml/2006/ole">
            <mc:AlternateContent xmlns:mc="http://schemas.openxmlformats.org/markup-compatibility/2006">
              <mc:Choice xmlns:v="urn:schemas-microsoft-com:vml" Requires="v">
                <p:oleObj spid="_x0000_s1303" r:id="rId3" imgW="7271927" imgH="3492719" progId="Excel.Chart.8">
                  <p:embed/>
                </p:oleObj>
              </mc:Choice>
              <mc:Fallback>
                <p:oleObj r:id="rId3" imgW="7271927" imgH="3492719" progId="Excel.Chart.8">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8875" y="1149350"/>
                        <a:ext cx="7273925" cy="3495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pic>
        <p:nvPicPr>
          <p:cNvPr id="4" name="Picture 7" descr="databricks_logoTM_rgb_TM.eps"/>
          <p:cNvPicPr>
            <a:picLocks noChangeAspect="1"/>
          </p:cNvPicPr>
          <p:nvPr userDrawn="1"/>
        </p:nvPicPr>
        <p:blipFill>
          <a:blip r:embed="rId4" cstate="email">
            <a:extLst>
              <a:ext uri="{28A0092B-C50C-407E-A947-70E740481C1C}">
                <a14:useLocalDpi xmlns:a14="http://schemas.microsoft.com/office/drawing/2010/main"/>
              </a:ext>
            </a:extLst>
          </a:blip>
          <a:srcRect/>
          <a:stretch>
            <a:fillRect/>
          </a:stretch>
        </p:blipFill>
        <p:spPr bwMode="auto">
          <a:xfrm>
            <a:off x="169863" y="4821238"/>
            <a:ext cx="1071562" cy="160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6678721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pSp>
        <p:nvGrpSpPr>
          <p:cNvPr id="39" name="Group 38"/>
          <p:cNvGrpSpPr/>
          <p:nvPr userDrawn="1"/>
        </p:nvGrpSpPr>
        <p:grpSpPr>
          <a:xfrm>
            <a:off x="798513" y="946150"/>
            <a:ext cx="8208962" cy="3709988"/>
            <a:chOff x="798513" y="946150"/>
            <a:chExt cx="8208962" cy="3709988"/>
          </a:xfrm>
        </p:grpSpPr>
        <p:pic>
          <p:nvPicPr>
            <p:cNvPr id="3" name="Picture 4" descr="01_FLASHLIGHT_exploration.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46138" y="987425"/>
              <a:ext cx="1092200" cy="1092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6" descr="02_CLOUDCLUSTER_managedclusters.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1938338" y="1006475"/>
              <a:ext cx="1073150" cy="1073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7" descr="03_PIPELINES.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3063875" y="1006475"/>
              <a:ext cx="1073150" cy="1073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8" descr="04_THIRDPARTY.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4094163" y="1006475"/>
              <a:ext cx="1082675" cy="1082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9" descr="05_UNIFIED_PLATFORM_knot.eps.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5568950" y="946150"/>
              <a:ext cx="1144588" cy="1144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10" descr="06_COMMUNITY.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6819900" y="1065213"/>
              <a:ext cx="987425" cy="987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11" descr="07_LIBRARIES.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7913688" y="1027113"/>
              <a:ext cx="1093787" cy="10937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12" descr="08_LOGO_BUG.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5607050" y="3424238"/>
              <a:ext cx="1073150" cy="1073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3" descr="09_EXPLORE_LANGUAGE.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798513" y="2325688"/>
              <a:ext cx="1079500" cy="1079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4" descr="10_COLLABORATE.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1958975" y="2338388"/>
              <a:ext cx="989013" cy="9890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5" descr="11_CHART_visualize.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3105150" y="2392363"/>
              <a:ext cx="989013" cy="9890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6" descr="12_DASHBOARD.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4143375" y="2381250"/>
              <a:ext cx="973138" cy="971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7" descr="13_CLUSTERS.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835025" y="3552825"/>
              <a:ext cx="1103313" cy="11033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8" descr="14_WAND_PowerSpark.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1954213" y="3554413"/>
              <a:ext cx="1047750" cy="1047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9" descr="15_IMPORT_CLOUD.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3082925" y="3552825"/>
              <a:ext cx="1035050" cy="1035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20" descr="16_CALENDAR_schedule.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5664200" y="2393950"/>
              <a:ext cx="973138" cy="974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21" descr="17_CHECKLIST_monitor.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6837363" y="2392363"/>
              <a:ext cx="1031875" cy="1031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0" name="TextBox 19"/>
            <p:cNvSpPr txBox="1">
              <a:spLocks noChangeArrowheads="1"/>
            </p:cNvSpPr>
            <p:nvPr userDrawn="1"/>
          </p:nvSpPr>
          <p:spPr bwMode="auto">
            <a:xfrm>
              <a:off x="1028700" y="1878013"/>
              <a:ext cx="723900"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Exploration</a:t>
              </a:r>
            </a:p>
          </p:txBody>
        </p:sp>
        <p:sp>
          <p:nvSpPr>
            <p:cNvPr id="21" name="TextBox 20"/>
            <p:cNvSpPr txBox="1">
              <a:spLocks noChangeArrowheads="1"/>
            </p:cNvSpPr>
            <p:nvPr userDrawn="1"/>
          </p:nvSpPr>
          <p:spPr bwMode="auto">
            <a:xfrm>
              <a:off x="1958975" y="1878013"/>
              <a:ext cx="1042988"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Managed Clusters</a:t>
              </a:r>
            </a:p>
          </p:txBody>
        </p:sp>
        <p:sp>
          <p:nvSpPr>
            <p:cNvPr id="22" name="TextBox 21"/>
            <p:cNvSpPr txBox="1">
              <a:spLocks noChangeArrowheads="1"/>
            </p:cNvSpPr>
            <p:nvPr userDrawn="1"/>
          </p:nvSpPr>
          <p:spPr bwMode="auto">
            <a:xfrm>
              <a:off x="3311525" y="1878013"/>
              <a:ext cx="646113"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Pipelines</a:t>
              </a:r>
            </a:p>
          </p:txBody>
        </p:sp>
        <p:sp>
          <p:nvSpPr>
            <p:cNvPr id="23" name="TextBox 22"/>
            <p:cNvSpPr txBox="1">
              <a:spLocks noChangeArrowheads="1"/>
            </p:cNvSpPr>
            <p:nvPr userDrawn="1"/>
          </p:nvSpPr>
          <p:spPr bwMode="auto">
            <a:xfrm>
              <a:off x="4221163" y="1878013"/>
              <a:ext cx="850900"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3</a:t>
              </a:r>
              <a:r>
                <a:rPr lang="en-US" sz="900" baseline="30000" smtClean="0">
                  <a:solidFill>
                    <a:srgbClr val="404040"/>
                  </a:solidFill>
                  <a:latin typeface="Source Sans Pro Light" charset="0"/>
                </a:rPr>
                <a:t>rd</a:t>
              </a:r>
              <a:r>
                <a:rPr lang="en-US" sz="900" smtClean="0">
                  <a:solidFill>
                    <a:srgbClr val="404040"/>
                  </a:solidFill>
                  <a:latin typeface="Source Sans Pro Light" charset="0"/>
                </a:rPr>
                <a:t> Party Apps</a:t>
              </a:r>
            </a:p>
          </p:txBody>
        </p:sp>
        <p:sp>
          <p:nvSpPr>
            <p:cNvPr id="24" name="TextBox 23"/>
            <p:cNvSpPr txBox="1">
              <a:spLocks noChangeArrowheads="1"/>
            </p:cNvSpPr>
            <p:nvPr userDrawn="1"/>
          </p:nvSpPr>
          <p:spPr bwMode="auto">
            <a:xfrm>
              <a:off x="6950075" y="1878013"/>
              <a:ext cx="749300"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Community</a:t>
              </a:r>
            </a:p>
          </p:txBody>
        </p:sp>
        <p:sp>
          <p:nvSpPr>
            <p:cNvPr id="25" name="TextBox 24"/>
            <p:cNvSpPr txBox="1">
              <a:spLocks noChangeArrowheads="1"/>
            </p:cNvSpPr>
            <p:nvPr userDrawn="1"/>
          </p:nvSpPr>
          <p:spPr bwMode="auto">
            <a:xfrm>
              <a:off x="1096963" y="4357688"/>
              <a:ext cx="582612"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Clusters</a:t>
              </a:r>
            </a:p>
          </p:txBody>
        </p:sp>
        <p:sp>
          <p:nvSpPr>
            <p:cNvPr id="26" name="TextBox 25"/>
            <p:cNvSpPr txBox="1">
              <a:spLocks noChangeArrowheads="1"/>
            </p:cNvSpPr>
            <p:nvPr userDrawn="1"/>
          </p:nvSpPr>
          <p:spPr bwMode="auto">
            <a:xfrm>
              <a:off x="6937375" y="3216275"/>
              <a:ext cx="939800" cy="231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Monitor Results</a:t>
              </a:r>
            </a:p>
          </p:txBody>
        </p:sp>
        <p:sp>
          <p:nvSpPr>
            <p:cNvPr id="27" name="TextBox 26"/>
            <p:cNvSpPr txBox="1">
              <a:spLocks noChangeArrowheads="1"/>
            </p:cNvSpPr>
            <p:nvPr userDrawn="1"/>
          </p:nvSpPr>
          <p:spPr bwMode="auto">
            <a:xfrm>
              <a:off x="5607050" y="3216275"/>
              <a:ext cx="1158875" cy="231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Schedule Workflows </a:t>
              </a:r>
            </a:p>
          </p:txBody>
        </p:sp>
        <p:sp>
          <p:nvSpPr>
            <p:cNvPr id="28" name="TextBox 27"/>
            <p:cNvSpPr txBox="1">
              <a:spLocks noChangeArrowheads="1"/>
            </p:cNvSpPr>
            <p:nvPr userDrawn="1"/>
          </p:nvSpPr>
          <p:spPr bwMode="auto">
            <a:xfrm>
              <a:off x="3259138" y="4354513"/>
              <a:ext cx="749300" cy="231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Import Data</a:t>
              </a:r>
            </a:p>
          </p:txBody>
        </p:sp>
        <p:sp>
          <p:nvSpPr>
            <p:cNvPr id="29" name="TextBox 28"/>
            <p:cNvSpPr txBox="1">
              <a:spLocks noChangeArrowheads="1"/>
            </p:cNvSpPr>
            <p:nvPr userDrawn="1"/>
          </p:nvSpPr>
          <p:spPr bwMode="auto">
            <a:xfrm>
              <a:off x="2012950" y="4357688"/>
              <a:ext cx="903288"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Power of Spark</a:t>
              </a:r>
            </a:p>
          </p:txBody>
        </p:sp>
        <p:sp>
          <p:nvSpPr>
            <p:cNvPr id="30" name="TextBox 29"/>
            <p:cNvSpPr txBox="1">
              <a:spLocks noChangeArrowheads="1"/>
            </p:cNvSpPr>
            <p:nvPr userDrawn="1"/>
          </p:nvSpPr>
          <p:spPr bwMode="auto">
            <a:xfrm>
              <a:off x="2057400" y="3205163"/>
              <a:ext cx="736600"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Collaborate</a:t>
              </a:r>
            </a:p>
          </p:txBody>
        </p:sp>
        <p:sp>
          <p:nvSpPr>
            <p:cNvPr id="31" name="TextBox 30"/>
            <p:cNvSpPr txBox="1">
              <a:spLocks noChangeArrowheads="1"/>
            </p:cNvSpPr>
            <p:nvPr userDrawn="1"/>
          </p:nvSpPr>
          <p:spPr bwMode="auto">
            <a:xfrm>
              <a:off x="4364038" y="3205163"/>
              <a:ext cx="542925"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Publish</a:t>
              </a:r>
            </a:p>
          </p:txBody>
        </p:sp>
        <p:sp>
          <p:nvSpPr>
            <p:cNvPr id="32" name="TextBox 31"/>
            <p:cNvSpPr txBox="1">
              <a:spLocks noChangeArrowheads="1"/>
            </p:cNvSpPr>
            <p:nvPr userDrawn="1"/>
          </p:nvSpPr>
          <p:spPr bwMode="auto">
            <a:xfrm>
              <a:off x="3336925" y="3205163"/>
              <a:ext cx="595313"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Visualize</a:t>
              </a:r>
            </a:p>
          </p:txBody>
        </p:sp>
        <p:sp>
          <p:nvSpPr>
            <p:cNvPr id="33" name="TextBox 32"/>
            <p:cNvSpPr txBox="1">
              <a:spLocks noChangeArrowheads="1"/>
            </p:cNvSpPr>
            <p:nvPr userDrawn="1"/>
          </p:nvSpPr>
          <p:spPr bwMode="auto">
            <a:xfrm>
              <a:off x="1019175" y="3205163"/>
              <a:ext cx="646113"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Language</a:t>
              </a:r>
            </a:p>
          </p:txBody>
        </p:sp>
        <p:sp>
          <p:nvSpPr>
            <p:cNvPr id="34" name="TextBox 33"/>
            <p:cNvSpPr txBox="1">
              <a:spLocks noChangeArrowheads="1"/>
            </p:cNvSpPr>
            <p:nvPr userDrawn="1"/>
          </p:nvSpPr>
          <p:spPr bwMode="auto">
            <a:xfrm>
              <a:off x="8204200" y="1878013"/>
              <a:ext cx="620713"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Libraries</a:t>
              </a:r>
            </a:p>
          </p:txBody>
        </p:sp>
        <p:sp>
          <p:nvSpPr>
            <p:cNvPr id="35" name="TextBox 34"/>
            <p:cNvSpPr txBox="1">
              <a:spLocks noChangeArrowheads="1"/>
            </p:cNvSpPr>
            <p:nvPr userDrawn="1"/>
          </p:nvSpPr>
          <p:spPr bwMode="auto">
            <a:xfrm>
              <a:off x="5700713" y="1878013"/>
              <a:ext cx="954087" cy="230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Unified Platform</a:t>
              </a:r>
            </a:p>
          </p:txBody>
        </p:sp>
        <p:sp>
          <p:nvSpPr>
            <p:cNvPr id="36" name="TextBox 35"/>
            <p:cNvSpPr txBox="1">
              <a:spLocks noChangeArrowheads="1"/>
            </p:cNvSpPr>
            <p:nvPr userDrawn="1"/>
          </p:nvSpPr>
          <p:spPr bwMode="auto">
            <a:xfrm>
              <a:off x="5875338" y="4302125"/>
              <a:ext cx="646112" cy="231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defRPr/>
              </a:pPr>
              <a:r>
                <a:rPr lang="en-US" sz="900" smtClean="0">
                  <a:solidFill>
                    <a:srgbClr val="404040"/>
                  </a:solidFill>
                  <a:latin typeface="Source Sans Pro Light" charset="0"/>
                </a:rPr>
                <a:t>Logo Bug</a:t>
              </a:r>
            </a:p>
          </p:txBody>
        </p:sp>
      </p:grpSp>
      <p:pic>
        <p:nvPicPr>
          <p:cNvPr id="37" name="Picture 39" descr="databricks_logoTM_rgb_TM.eps"/>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169863" y="4821238"/>
            <a:ext cx="1071562" cy="160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7489486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Frame">
    <p:bg>
      <p:bgPr>
        <a:blipFill dpi="0" rotWithShape="0">
          <a:blip r:embed="rId2"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903111" y="1598392"/>
            <a:ext cx="7739943" cy="1248834"/>
          </a:xfrm>
        </p:spPr>
        <p:txBody>
          <a:bodyPr>
            <a:noAutofit/>
          </a:bodyPr>
          <a:lstStyle>
            <a:lvl1pPr algn="l">
              <a:defRPr sz="5400" b="0" i="0" baseline="0">
                <a:solidFill>
                  <a:schemeClr val="bg1"/>
                </a:solidFill>
                <a:latin typeface="Newslab Thin"/>
                <a:cs typeface="Newslab Thin"/>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903111" y="2717006"/>
            <a:ext cx="6349823" cy="666441"/>
          </a:xfrm>
        </p:spPr>
        <p:txBody>
          <a:bodyPr>
            <a:noAutofit/>
          </a:bodyPr>
          <a:lstStyle>
            <a:lvl1pPr marL="0" indent="0" algn="l">
              <a:buNone/>
              <a:defRPr sz="2400" baseline="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4602385"/>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sz="36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spcAft>
                <a:spcPts val="0"/>
              </a:spcAft>
              <a:defRPr sz="28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extLst>
      <p:ext uri="{BB962C8B-B14F-4D97-AF65-F5344CB8AC3E}">
        <p14:creationId xmlns:p14="http://schemas.microsoft.com/office/powerpoint/2010/main" val="176538719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6000"/>
              <a:buFont typeface="Calibri"/>
              <a:buNone/>
              <a:defRPr sz="4500" b="0" i="0" u="none" strike="noStrike" cap="none">
                <a:solidFill>
                  <a:schemeClr val="dk1"/>
                </a:solidFill>
                <a:latin typeface="Helvetica" charset="0"/>
                <a:ea typeface="Helvetica" charset="0"/>
                <a:cs typeface="Helvetica" charset="0"/>
                <a:sym typeface="Calibri"/>
              </a:defRPr>
            </a:lvl1pPr>
            <a:lvl2pPr lvl="1">
              <a:spcBef>
                <a:spcPts val="0"/>
              </a:spcBef>
              <a:spcAft>
                <a:spcPts val="0"/>
              </a:spcAft>
              <a:buSzPts val="1400"/>
              <a:buNone/>
              <a:defRPr sz="1350"/>
            </a:lvl2pPr>
            <a:lvl3pPr lvl="2">
              <a:spcBef>
                <a:spcPts val="0"/>
              </a:spcBef>
              <a:spcAft>
                <a:spcPts val="0"/>
              </a:spcAft>
              <a:buSzPts val="1400"/>
              <a:buNone/>
              <a:defRPr sz="1350"/>
            </a:lvl3pPr>
            <a:lvl4pPr lvl="3">
              <a:spcBef>
                <a:spcPts val="0"/>
              </a:spcBef>
              <a:spcAft>
                <a:spcPts val="0"/>
              </a:spcAft>
              <a:buSzPts val="1400"/>
              <a:buNone/>
              <a:defRPr sz="1350"/>
            </a:lvl4pPr>
            <a:lvl5pPr lvl="4">
              <a:spcBef>
                <a:spcPts val="0"/>
              </a:spcBef>
              <a:spcAft>
                <a:spcPts val="0"/>
              </a:spcAft>
              <a:buSzPts val="1400"/>
              <a:buNone/>
              <a:defRPr sz="1350"/>
            </a:lvl5pPr>
            <a:lvl6pPr lvl="5">
              <a:spcBef>
                <a:spcPts val="0"/>
              </a:spcBef>
              <a:spcAft>
                <a:spcPts val="0"/>
              </a:spcAft>
              <a:buSzPts val="1400"/>
              <a:buNone/>
              <a:defRPr sz="1350"/>
            </a:lvl6pPr>
            <a:lvl7pPr lvl="6">
              <a:spcBef>
                <a:spcPts val="0"/>
              </a:spcBef>
              <a:spcAft>
                <a:spcPts val="0"/>
              </a:spcAft>
              <a:buSzPts val="1400"/>
              <a:buNone/>
              <a:defRPr sz="1350"/>
            </a:lvl7pPr>
            <a:lvl8pPr lvl="7">
              <a:spcBef>
                <a:spcPts val="0"/>
              </a:spcBef>
              <a:spcAft>
                <a:spcPts val="0"/>
              </a:spcAft>
              <a:buSzPts val="1400"/>
              <a:buNone/>
              <a:defRPr sz="1350"/>
            </a:lvl8pPr>
            <a:lvl9pPr lvl="8">
              <a:spcBef>
                <a:spcPts val="0"/>
              </a:spcBef>
              <a:spcAft>
                <a:spcPts val="0"/>
              </a:spcAft>
              <a:buSzPts val="1400"/>
              <a:buNone/>
              <a:defRPr sz="1350"/>
            </a:lvl9pPr>
          </a:lstStyle>
          <a:p>
            <a:endParaRPr dirty="0"/>
          </a:p>
        </p:txBody>
      </p:sp>
      <p:sp>
        <p:nvSpPr>
          <p:cNvPr id="17" name="Google Shape;17;p2"/>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lstStyle>
            <a:lvl1pPr marR="0" lvl="0" algn="ctr" rtl="0">
              <a:lnSpc>
                <a:spcPct val="90000"/>
              </a:lnSpc>
              <a:spcBef>
                <a:spcPts val="750"/>
              </a:spcBef>
              <a:spcAft>
                <a:spcPts val="0"/>
              </a:spcAft>
              <a:buClr>
                <a:schemeClr val="dk1"/>
              </a:buClr>
              <a:buSzPts val="2400"/>
              <a:buFont typeface="Arial"/>
              <a:buNone/>
              <a:defRPr sz="1800" b="0" i="0" u="none" strike="noStrike" cap="none">
                <a:solidFill>
                  <a:schemeClr val="dk1"/>
                </a:solidFill>
                <a:latin typeface="Helvetica" charset="0"/>
                <a:ea typeface="Helvetica" charset="0"/>
                <a:cs typeface="Helvetica" charset="0"/>
                <a:sym typeface="Calibri"/>
              </a:defRPr>
            </a:lvl1pPr>
            <a:lvl2pPr marR="0" lvl="1" algn="ctr" rtl="0">
              <a:lnSpc>
                <a:spcPct val="90000"/>
              </a:lnSpc>
              <a:spcBef>
                <a:spcPts val="375"/>
              </a:spcBef>
              <a:spcAft>
                <a:spcPts val="0"/>
              </a:spcAft>
              <a:buClr>
                <a:schemeClr val="dk1"/>
              </a:buClr>
              <a:buSzPts val="2000"/>
              <a:buFont typeface="Arial"/>
              <a:buNone/>
              <a:defRPr sz="1500" b="0" i="0" u="none" strike="noStrike" cap="none">
                <a:solidFill>
                  <a:schemeClr val="dk1"/>
                </a:solidFill>
                <a:latin typeface="Calibri"/>
                <a:ea typeface="Calibri"/>
                <a:cs typeface="Calibri"/>
                <a:sym typeface="Calibri"/>
              </a:defRPr>
            </a:lvl2pPr>
            <a:lvl3pPr marR="0" lvl="2" algn="ctr" rtl="0">
              <a:lnSpc>
                <a:spcPct val="90000"/>
              </a:lnSpc>
              <a:spcBef>
                <a:spcPts val="375"/>
              </a:spcBef>
              <a:spcAft>
                <a:spcPts val="0"/>
              </a:spcAft>
              <a:buClr>
                <a:schemeClr val="dk1"/>
              </a:buClr>
              <a:buSzPts val="1800"/>
              <a:buFont typeface="Arial"/>
              <a:buNone/>
              <a:defRPr sz="1350" b="0" i="0" u="none" strike="noStrike" cap="none">
                <a:solidFill>
                  <a:schemeClr val="dk1"/>
                </a:solidFill>
                <a:latin typeface="Calibri"/>
                <a:ea typeface="Calibri"/>
                <a:cs typeface="Calibri"/>
                <a:sym typeface="Calibri"/>
              </a:defRPr>
            </a:lvl3pPr>
            <a:lvl4pPr marR="0" lvl="3"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4pPr>
            <a:lvl5pPr marR="0" lvl="4"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5pPr>
            <a:lvl6pPr marR="0" lvl="5"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375"/>
              </a:spcBef>
              <a:spcAft>
                <a:spcPts val="0"/>
              </a:spcAft>
              <a:buClr>
                <a:schemeClr val="dk1"/>
              </a:buClr>
              <a:buSzPts val="1600"/>
              <a:buFont typeface="Arial"/>
              <a:buNone/>
              <a:defRPr sz="1200" b="0" i="0" u="none" strike="noStrike" cap="none">
                <a:solidFill>
                  <a:schemeClr val="dk1"/>
                </a:solidFill>
                <a:latin typeface="Calibri"/>
                <a:ea typeface="Calibri"/>
                <a:cs typeface="Calibri"/>
                <a:sym typeface="Calibri"/>
              </a:defRPr>
            </a:lvl9pPr>
          </a:lstStyle>
          <a:p>
            <a:endParaRPr dirty="0"/>
          </a:p>
        </p:txBody>
      </p:sp>
      <p:sp>
        <p:nvSpPr>
          <p:cNvPr id="18" name="Google Shape;18;p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Helvetica" charset="0"/>
                <a:ea typeface="Helvetica" charset="0"/>
                <a:cs typeface="Helvetica" charset="0"/>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lang="en-US"/>
          </a:p>
        </p:txBody>
      </p:sp>
      <p:sp>
        <p:nvSpPr>
          <p:cNvPr id="19" name="Google Shape;19;p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900" b="0" i="0" u="none" strike="noStrike" cap="none">
                <a:solidFill>
                  <a:srgbClr val="888888"/>
                </a:solidFill>
                <a:latin typeface="Helvetica" charset="0"/>
                <a:ea typeface="Helvetica" charset="0"/>
                <a:cs typeface="Helvetica" charset="0"/>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lang="en-US"/>
          </a:p>
        </p:txBody>
      </p:sp>
      <p:sp>
        <p:nvSpPr>
          <p:cNvPr id="20" name="Google Shape;20;p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Helvetica" charset="0"/>
                <a:ea typeface="Helvetica" charset="0"/>
                <a:cs typeface="Helvetica" charset="0"/>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1125178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9863" y="206375"/>
            <a:ext cx="8850312" cy="857250"/>
          </a:xfrm>
        </p:spPr>
        <p:txBody>
          <a:bodyPr/>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169863" y="1312863"/>
            <a:ext cx="8850312" cy="33940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435437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g Question or Section Black">
    <p:spTree>
      <p:nvGrpSpPr>
        <p:cNvPr id="1" name=""/>
        <p:cNvGrpSpPr/>
        <p:nvPr/>
      </p:nvGrpSpPr>
      <p:grpSpPr>
        <a:xfrm>
          <a:off x="0" y="0"/>
          <a:ext cx="0" cy="0"/>
          <a:chOff x="0" y="0"/>
          <a:chExt cx="0" cy="0"/>
        </a:xfrm>
      </p:grpSpPr>
      <p:sp>
        <p:nvSpPr>
          <p:cNvPr id="6" name="Title 1"/>
          <p:cNvSpPr>
            <a:spLocks noGrp="1"/>
          </p:cNvSpPr>
          <p:nvPr>
            <p:ph type="title"/>
          </p:nvPr>
        </p:nvSpPr>
        <p:spPr>
          <a:xfrm>
            <a:off x="169863" y="952049"/>
            <a:ext cx="8850311" cy="2440157"/>
          </a:xfrm>
        </p:spPr>
        <p:txBody>
          <a:bodyPr>
            <a:normAutofit/>
          </a:bodyPr>
          <a:lstStyle>
            <a:lvl1pPr algn="l">
              <a:defRPr sz="4400" b="0" i="0" baseline="0">
                <a:solidFill>
                  <a:schemeClr val="tx1">
                    <a:lumMod val="75000"/>
                    <a:lumOff val="25000"/>
                  </a:schemeClr>
                </a:solidFill>
                <a:latin typeface="Newslab Thin"/>
                <a:cs typeface="Newslab Thin"/>
              </a:defRPr>
            </a:lvl1pPr>
          </a:lstStyle>
          <a:p>
            <a:r>
              <a:rPr lang="en-US" smtClean="0"/>
              <a:t>Click to edit Master title style</a:t>
            </a:r>
            <a:endParaRPr lang="en-US" dirty="0"/>
          </a:p>
        </p:txBody>
      </p:sp>
      <p:sp>
        <p:nvSpPr>
          <p:cNvPr id="7" name="Text Placeholder 2"/>
          <p:cNvSpPr>
            <a:spLocks noGrp="1"/>
          </p:cNvSpPr>
          <p:nvPr>
            <p:ph idx="1"/>
          </p:nvPr>
        </p:nvSpPr>
        <p:spPr>
          <a:xfrm>
            <a:off x="178742" y="2965040"/>
            <a:ext cx="8749914" cy="1380671"/>
          </a:xfrm>
          <a:prstGeom prst="rect">
            <a:avLst/>
          </a:prstGeom>
        </p:spPr>
        <p:txBody>
          <a:bodyPr rtlCol="0">
            <a:normAutofit/>
          </a:bodyPr>
          <a:lstStyle>
            <a:lvl1pPr marL="0" indent="0" algn="l">
              <a:buNone/>
              <a:defRPr sz="2400" b="0" i="0" baseline="0">
                <a:solidFill>
                  <a:schemeClr val="tx1">
                    <a:lumMod val="75000"/>
                    <a:lumOff val="25000"/>
                  </a:schemeClr>
                </a:solidFill>
              </a:defRPr>
            </a:lvl1pPr>
          </a:lstStyle>
          <a:p>
            <a:pPr lvl="0"/>
            <a:r>
              <a:rPr lang="en-US" smtClean="0"/>
              <a:t>Click to edit Master text styles</a:t>
            </a:r>
          </a:p>
        </p:txBody>
      </p:sp>
    </p:spTree>
    <p:extLst>
      <p:ext uri="{BB962C8B-B14F-4D97-AF65-F5344CB8AC3E}">
        <p14:creationId xmlns:p14="http://schemas.microsoft.com/office/powerpoint/2010/main" val="61734014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p:cNvSpPr>
            <a:spLocks noGrp="1"/>
          </p:cNvSpPr>
          <p:nvPr>
            <p:ph type="title"/>
          </p:nvPr>
        </p:nvSpPr>
        <p:spPr>
          <a:xfrm>
            <a:off x="169863" y="205979"/>
            <a:ext cx="8708369" cy="857250"/>
          </a:xfrm>
        </p:spPr>
        <p:txBody>
          <a:bodyPr/>
          <a:lstStyle>
            <a:lvl1pPr>
              <a:defRPr sz="3200"/>
            </a:lvl1pPr>
          </a:lstStyle>
          <a:p>
            <a:r>
              <a:rPr lang="en-US" dirty="0" smtClean="0"/>
              <a:t>Click to edit Master title style</a:t>
            </a:r>
            <a:endParaRPr lang="en-US" dirty="0"/>
          </a:p>
        </p:txBody>
      </p:sp>
      <p:sp>
        <p:nvSpPr>
          <p:cNvPr id="11" name="Content Placeholder 2"/>
          <p:cNvSpPr>
            <a:spLocks noGrp="1"/>
          </p:cNvSpPr>
          <p:nvPr>
            <p:ph sz="half" idx="1"/>
          </p:nvPr>
        </p:nvSpPr>
        <p:spPr>
          <a:xfrm>
            <a:off x="169863" y="1313040"/>
            <a:ext cx="4231449" cy="3445575"/>
          </a:xfrm>
        </p:spPr>
        <p:txBody>
          <a:bodyPr>
            <a:normAutofit/>
          </a:bodyPr>
          <a:lstStyle>
            <a:lvl1pPr>
              <a:defRPr sz="2400"/>
            </a:lvl1pPr>
            <a:lvl2pPr>
              <a:defRPr sz="2000"/>
            </a:lvl2pPr>
            <a:lvl3pPr marL="1028700" indent="-115888">
              <a:tabLst/>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3"/>
          <p:cNvSpPr>
            <a:spLocks noGrp="1"/>
          </p:cNvSpPr>
          <p:nvPr>
            <p:ph sz="half" idx="2"/>
          </p:nvPr>
        </p:nvSpPr>
        <p:spPr>
          <a:xfrm>
            <a:off x="4620768" y="1313040"/>
            <a:ext cx="4399407" cy="3445575"/>
          </a:xfrm>
        </p:spPr>
        <p:txBody>
          <a:bodyPr>
            <a:normAutofit/>
          </a:bodyPr>
          <a:lstStyle>
            <a:lvl1pPr>
              <a:defRPr sz="2400"/>
            </a:lvl1pPr>
            <a:lvl2pPr>
              <a:defRPr sz="2000"/>
            </a:lvl2pPr>
            <a:lvl3pPr marL="1028700" indent="-115888">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3007716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1"/>
          <p:cNvSpPr>
            <a:spLocks noGrp="1"/>
          </p:cNvSpPr>
          <p:nvPr>
            <p:ph type="title"/>
          </p:nvPr>
        </p:nvSpPr>
        <p:spPr>
          <a:xfrm>
            <a:off x="169863" y="205979"/>
            <a:ext cx="8850311" cy="857250"/>
          </a:xfrm>
        </p:spPr>
        <p:txBody>
          <a:bodyPr/>
          <a:lstStyle>
            <a:lvl1pPr>
              <a:defRPr sz="3200"/>
            </a:lvl1pPr>
          </a:lstStyle>
          <a:p>
            <a:r>
              <a:rPr lang="en-US" dirty="0" smtClean="0"/>
              <a:t>Click to edit Master title style</a:t>
            </a:r>
            <a:endParaRPr lang="en-US" dirty="0"/>
          </a:p>
        </p:txBody>
      </p:sp>
      <p:sp>
        <p:nvSpPr>
          <p:cNvPr id="11" name="Text Placeholder 2"/>
          <p:cNvSpPr>
            <a:spLocks noGrp="1"/>
          </p:cNvSpPr>
          <p:nvPr>
            <p:ph type="body" idx="1"/>
          </p:nvPr>
        </p:nvSpPr>
        <p:spPr>
          <a:xfrm>
            <a:off x="169864" y="1286171"/>
            <a:ext cx="4231448" cy="479822"/>
          </a:xfrm>
        </p:spPr>
        <p:txBody>
          <a:bodyPr anchor="b">
            <a:noAutofit/>
          </a:bodyPr>
          <a:lstStyle>
            <a:lvl1pPr marL="0" indent="0">
              <a:buNone/>
              <a:defRPr sz="2400" b="0" i="0">
                <a:latin typeface="Source Sans Pro Light"/>
                <a:cs typeface="Source Sans Pro Ligh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2" name="Content Placeholder 3"/>
          <p:cNvSpPr>
            <a:spLocks noGrp="1"/>
          </p:cNvSpPr>
          <p:nvPr>
            <p:ph sz="half" idx="2"/>
          </p:nvPr>
        </p:nvSpPr>
        <p:spPr>
          <a:xfrm>
            <a:off x="169864" y="1844616"/>
            <a:ext cx="4231448" cy="2963466"/>
          </a:xfrm>
        </p:spPr>
        <p:txBody>
          <a:bodyPr>
            <a:normAutofit/>
          </a:bodyPr>
          <a:lstStyle>
            <a:lvl1pPr>
              <a:defRPr sz="2000"/>
            </a:lvl1pPr>
            <a:lvl2pPr>
              <a:defRPr sz="1800"/>
            </a:lvl2pPr>
            <a:lvl3pPr marL="1028700" indent="-114300">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 Placeholder 4"/>
          <p:cNvSpPr>
            <a:spLocks noGrp="1"/>
          </p:cNvSpPr>
          <p:nvPr>
            <p:ph type="body" sz="quarter" idx="3"/>
          </p:nvPr>
        </p:nvSpPr>
        <p:spPr>
          <a:xfrm>
            <a:off x="4657344" y="1286171"/>
            <a:ext cx="4362831" cy="479822"/>
          </a:xfrm>
        </p:spPr>
        <p:txBody>
          <a:bodyPr anchor="b">
            <a:noAutofit/>
          </a:bodyPr>
          <a:lstStyle>
            <a:lvl1pPr marL="0" indent="0">
              <a:buNone/>
              <a:defRPr sz="2400" b="0" i="0">
                <a:latin typeface="Source Sans Pro Light"/>
                <a:cs typeface="Source Sans Pro Ligh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4" name="Content Placeholder 5"/>
          <p:cNvSpPr>
            <a:spLocks noGrp="1"/>
          </p:cNvSpPr>
          <p:nvPr>
            <p:ph sz="quarter" idx="4"/>
          </p:nvPr>
        </p:nvSpPr>
        <p:spPr>
          <a:xfrm>
            <a:off x="4657344" y="1844616"/>
            <a:ext cx="4362831" cy="2963466"/>
          </a:xfrm>
        </p:spPr>
        <p:txBody>
          <a:bodyPr>
            <a:normAutofit/>
          </a:bodyPr>
          <a:lstStyle>
            <a:lvl1pPr>
              <a:defRPr sz="2000"/>
            </a:lvl1pPr>
            <a:lvl2pPr>
              <a:defRPr sz="1800"/>
            </a:lvl2pPr>
            <a:lvl3pPr marL="1028700" indent="-114300">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7809678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169863" y="206663"/>
            <a:ext cx="8850312" cy="480131"/>
          </a:xfrm>
          <a:prstGeom prst="rect">
            <a:avLst/>
          </a:prstGeom>
        </p:spPr>
        <p:txBody>
          <a:bodyPr rtlCol="0" anchor="t">
            <a:spAutoFit/>
          </a:bodyPr>
          <a:lstStyle>
            <a:lvl1pPr>
              <a:lnSpc>
                <a:spcPct val="90000"/>
              </a:lnSpc>
              <a:defRPr sz="2800" baseline="0">
                <a:solidFill>
                  <a:schemeClr val="accent5"/>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68024797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4" descr="databricks_logoTM_rgb_TM.eps"/>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169863" y="4821238"/>
            <a:ext cx="1071562" cy="160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169863" y="204787"/>
            <a:ext cx="3008313" cy="2000428"/>
          </a:xfrm>
        </p:spPr>
        <p:txBody>
          <a:bodyPr anchor="t">
            <a:noAutofit/>
          </a:bodyPr>
          <a:lstStyle>
            <a:lvl1pPr algn="l">
              <a:defRPr sz="4000" b="0" i="0"/>
            </a:lvl1pPr>
          </a:lstStyle>
          <a:p>
            <a:r>
              <a:rPr lang="en-US" dirty="0" smtClean="0"/>
              <a:t>Click to edit Master title style</a:t>
            </a:r>
            <a:endParaRPr lang="en-US" dirty="0"/>
          </a:p>
        </p:txBody>
      </p:sp>
      <p:sp>
        <p:nvSpPr>
          <p:cNvPr id="3" name="Content Placeholder 2"/>
          <p:cNvSpPr>
            <a:spLocks noGrp="1"/>
          </p:cNvSpPr>
          <p:nvPr>
            <p:ph idx="1"/>
          </p:nvPr>
        </p:nvSpPr>
        <p:spPr>
          <a:xfrm>
            <a:off x="3513489" y="204788"/>
            <a:ext cx="5506686" cy="438983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169863" y="2621494"/>
            <a:ext cx="3008313" cy="197313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0615709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9863" y="3600450"/>
            <a:ext cx="8840025" cy="425054"/>
          </a:xfrm>
        </p:spPr>
        <p:txBody>
          <a:bodyPr anchor="b"/>
          <a:lstStyle>
            <a:lvl1pPr algn="l">
              <a:defRPr sz="2000" b="1"/>
            </a:lvl1pPr>
          </a:lstStyle>
          <a:p>
            <a:r>
              <a:rPr lang="en-US" smtClean="0"/>
              <a:t>Click to edit Master title style</a:t>
            </a:r>
            <a:endParaRPr lang="en-US" dirty="0"/>
          </a:p>
        </p:txBody>
      </p:sp>
      <p:sp>
        <p:nvSpPr>
          <p:cNvPr id="3" name="Picture Placeholder 2"/>
          <p:cNvSpPr>
            <a:spLocks noGrp="1"/>
          </p:cNvSpPr>
          <p:nvPr>
            <p:ph type="pic" idx="1"/>
          </p:nvPr>
        </p:nvSpPr>
        <p:spPr>
          <a:xfrm>
            <a:off x="169863" y="459581"/>
            <a:ext cx="8840025"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69863" y="4025503"/>
            <a:ext cx="8840025"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769531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524560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946150" y="206375"/>
            <a:ext cx="7172325" cy="857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smtClean="0"/>
              <a:t>Click to edit Master title style</a:t>
            </a:r>
          </a:p>
        </p:txBody>
      </p:sp>
      <p:sp>
        <p:nvSpPr>
          <p:cNvPr id="1027" name="Text Placeholder 2"/>
          <p:cNvSpPr>
            <a:spLocks noGrp="1"/>
          </p:cNvSpPr>
          <p:nvPr>
            <p:ph type="body" idx="1"/>
          </p:nvPr>
        </p:nvSpPr>
        <p:spPr bwMode="auto">
          <a:xfrm>
            <a:off x="946150" y="1312863"/>
            <a:ext cx="7172325" cy="3394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Lst>
  <p:timing>
    <p:tnLst>
      <p:par>
        <p:cTn id="1" dur="indefinite" restart="never" nodeType="tmRoot"/>
      </p:par>
    </p:tnLst>
  </p:timing>
  <p:hf hdr="0" dt="0"/>
  <p:txStyles>
    <p:titleStyle>
      <a:lvl1pPr algn="l" defTabSz="457200" rtl="0" eaLnBrk="0" fontAlgn="base" hangingPunct="0">
        <a:spcBef>
          <a:spcPct val="0"/>
        </a:spcBef>
        <a:spcAft>
          <a:spcPct val="0"/>
        </a:spcAft>
        <a:defRPr sz="4000" kern="1200">
          <a:solidFill>
            <a:srgbClr val="404040"/>
          </a:solidFill>
          <a:latin typeface="Newslab Thin"/>
          <a:ea typeface="MS PGothic" pitchFamily="34" charset="-128"/>
          <a:cs typeface="Newslab Thin"/>
        </a:defRPr>
      </a:lvl1pPr>
      <a:lvl2pPr algn="l" defTabSz="457200" rtl="0" eaLnBrk="0" fontAlgn="base" hangingPunct="0">
        <a:spcBef>
          <a:spcPct val="0"/>
        </a:spcBef>
        <a:spcAft>
          <a:spcPct val="0"/>
        </a:spcAft>
        <a:defRPr sz="4000">
          <a:solidFill>
            <a:srgbClr val="404040"/>
          </a:solidFill>
          <a:latin typeface="Newslab Thin" charset="0"/>
          <a:ea typeface="MS PGothic" pitchFamily="34" charset="-128"/>
        </a:defRPr>
      </a:lvl2pPr>
      <a:lvl3pPr algn="l" defTabSz="457200" rtl="0" eaLnBrk="0" fontAlgn="base" hangingPunct="0">
        <a:spcBef>
          <a:spcPct val="0"/>
        </a:spcBef>
        <a:spcAft>
          <a:spcPct val="0"/>
        </a:spcAft>
        <a:defRPr sz="4000">
          <a:solidFill>
            <a:srgbClr val="404040"/>
          </a:solidFill>
          <a:latin typeface="Newslab Thin" charset="0"/>
          <a:ea typeface="MS PGothic" pitchFamily="34" charset="-128"/>
        </a:defRPr>
      </a:lvl3pPr>
      <a:lvl4pPr algn="l" defTabSz="457200" rtl="0" eaLnBrk="0" fontAlgn="base" hangingPunct="0">
        <a:spcBef>
          <a:spcPct val="0"/>
        </a:spcBef>
        <a:spcAft>
          <a:spcPct val="0"/>
        </a:spcAft>
        <a:defRPr sz="4000">
          <a:solidFill>
            <a:srgbClr val="404040"/>
          </a:solidFill>
          <a:latin typeface="Newslab Thin" charset="0"/>
          <a:ea typeface="MS PGothic" pitchFamily="34" charset="-128"/>
        </a:defRPr>
      </a:lvl4pPr>
      <a:lvl5pPr algn="l" defTabSz="457200" rtl="0" eaLnBrk="0" fontAlgn="base" hangingPunct="0">
        <a:spcBef>
          <a:spcPct val="0"/>
        </a:spcBef>
        <a:spcAft>
          <a:spcPct val="0"/>
        </a:spcAft>
        <a:defRPr sz="4000">
          <a:solidFill>
            <a:srgbClr val="404040"/>
          </a:solidFill>
          <a:latin typeface="Newslab Thin" charset="0"/>
          <a:ea typeface="MS PGothic" pitchFamily="34" charset="-128"/>
        </a:defRPr>
      </a:lvl5pPr>
      <a:lvl6pPr marL="457200" algn="l" defTabSz="457200" rtl="0" fontAlgn="base">
        <a:spcBef>
          <a:spcPct val="0"/>
        </a:spcBef>
        <a:spcAft>
          <a:spcPct val="0"/>
        </a:spcAft>
        <a:defRPr sz="4000">
          <a:solidFill>
            <a:srgbClr val="404040"/>
          </a:solidFill>
          <a:latin typeface="Newslab Thin" charset="0"/>
          <a:ea typeface="ＭＳ Ｐゴシック" charset="0"/>
        </a:defRPr>
      </a:lvl6pPr>
      <a:lvl7pPr marL="914400" algn="l" defTabSz="457200" rtl="0" fontAlgn="base">
        <a:spcBef>
          <a:spcPct val="0"/>
        </a:spcBef>
        <a:spcAft>
          <a:spcPct val="0"/>
        </a:spcAft>
        <a:defRPr sz="4000">
          <a:solidFill>
            <a:srgbClr val="404040"/>
          </a:solidFill>
          <a:latin typeface="Newslab Thin" charset="0"/>
          <a:ea typeface="ＭＳ Ｐゴシック" charset="0"/>
        </a:defRPr>
      </a:lvl7pPr>
      <a:lvl8pPr marL="1371600" algn="l" defTabSz="457200" rtl="0" fontAlgn="base">
        <a:spcBef>
          <a:spcPct val="0"/>
        </a:spcBef>
        <a:spcAft>
          <a:spcPct val="0"/>
        </a:spcAft>
        <a:defRPr sz="4000">
          <a:solidFill>
            <a:srgbClr val="404040"/>
          </a:solidFill>
          <a:latin typeface="Newslab Thin" charset="0"/>
          <a:ea typeface="ＭＳ Ｐゴシック" charset="0"/>
        </a:defRPr>
      </a:lvl8pPr>
      <a:lvl9pPr marL="1828800" algn="l" defTabSz="457200" rtl="0" fontAlgn="base">
        <a:spcBef>
          <a:spcPct val="0"/>
        </a:spcBef>
        <a:spcAft>
          <a:spcPct val="0"/>
        </a:spcAft>
        <a:defRPr sz="4000">
          <a:solidFill>
            <a:srgbClr val="404040"/>
          </a:solidFill>
          <a:latin typeface="Newslab Thin" charset="0"/>
          <a:ea typeface="ＭＳ Ｐゴシック" charset="0"/>
        </a:defRPr>
      </a:lvl9pPr>
    </p:titleStyle>
    <p:bodyStyle>
      <a:lvl1pPr marL="342900" indent="-342900" algn="l" defTabSz="457200" rtl="0" eaLnBrk="0" fontAlgn="base" hangingPunct="0">
        <a:spcBef>
          <a:spcPct val="20000"/>
        </a:spcBef>
        <a:spcAft>
          <a:spcPct val="0"/>
        </a:spcAft>
        <a:buSzPct val="90000"/>
        <a:buFont typeface="Arial" pitchFamily="34" charset="0"/>
        <a:defRPr sz="2800" kern="1200">
          <a:solidFill>
            <a:srgbClr val="404040"/>
          </a:solidFill>
          <a:latin typeface="Source Sans Pro Light"/>
          <a:ea typeface="MS PGothic" pitchFamily="34" charset="-128"/>
          <a:cs typeface="ＭＳ Ｐゴシック" charset="0"/>
        </a:defRPr>
      </a:lvl1pPr>
      <a:lvl2pPr marL="628650" indent="-171450" algn="l" defTabSz="457200" rtl="0" eaLnBrk="0" fontAlgn="base" hangingPunct="0">
        <a:spcBef>
          <a:spcPct val="20000"/>
        </a:spcBef>
        <a:spcAft>
          <a:spcPct val="0"/>
        </a:spcAft>
        <a:buSzPct val="90000"/>
        <a:buFont typeface="Arial" pitchFamily="34" charset="0"/>
        <a:buChar char="•"/>
        <a:defRPr sz="2400" kern="1200">
          <a:solidFill>
            <a:srgbClr val="404040"/>
          </a:solidFill>
          <a:latin typeface="Source Sans Pro Light"/>
          <a:ea typeface="MS PGothic" pitchFamily="34" charset="-128"/>
          <a:cs typeface="+mn-cs"/>
        </a:defRPr>
      </a:lvl2pPr>
      <a:lvl3pPr marL="1089025" indent="-174625" algn="l" defTabSz="457200" rtl="0" eaLnBrk="0" fontAlgn="base" hangingPunct="0">
        <a:spcBef>
          <a:spcPct val="20000"/>
        </a:spcBef>
        <a:spcAft>
          <a:spcPct val="0"/>
        </a:spcAft>
        <a:buSzPct val="100000"/>
        <a:buFont typeface="Lucida Grande" charset="0"/>
        <a:buChar char="–"/>
        <a:defRPr sz="2000" kern="1200">
          <a:solidFill>
            <a:srgbClr val="404040"/>
          </a:solidFill>
          <a:latin typeface="Source Sans Pro Light"/>
          <a:ea typeface="MS PGothic" pitchFamily="34" charset="-128"/>
          <a:cs typeface="+mn-cs"/>
        </a:defRPr>
      </a:lvl3pPr>
      <a:lvl4pPr marL="1541463" indent="-169863" algn="l" defTabSz="457200" rtl="0" eaLnBrk="0" fontAlgn="base" hangingPunct="0">
        <a:spcBef>
          <a:spcPct val="20000"/>
        </a:spcBef>
        <a:spcAft>
          <a:spcPct val="0"/>
        </a:spcAft>
        <a:buSzPct val="90000"/>
        <a:buFont typeface="Arial" pitchFamily="34" charset="0"/>
        <a:buChar char="•"/>
        <a:defRPr sz="2000" kern="1200">
          <a:solidFill>
            <a:srgbClr val="404040"/>
          </a:solidFill>
          <a:latin typeface="Source Sans Pro Light"/>
          <a:ea typeface="MS PGothic" pitchFamily="34" charset="-128"/>
          <a:cs typeface="+mn-cs"/>
        </a:defRPr>
      </a:lvl4pPr>
      <a:lvl5pPr marL="2001838" indent="-173038" algn="l" defTabSz="457200" rtl="0" eaLnBrk="0" fontAlgn="base" hangingPunct="0">
        <a:spcBef>
          <a:spcPct val="20000"/>
        </a:spcBef>
        <a:spcAft>
          <a:spcPct val="0"/>
        </a:spcAft>
        <a:buFont typeface="Lucida Grande" charset="0"/>
        <a:buChar char="-"/>
        <a:defRPr sz="2000" kern="1200">
          <a:solidFill>
            <a:srgbClr val="404040"/>
          </a:solidFill>
          <a:latin typeface="Source Sans Pro Light"/>
          <a:ea typeface="MS PGothic"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NUL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11" Type="http://schemas.openxmlformats.org/officeDocument/2006/relationships/image" Target="../media/image9.jpeg"/><Relationship Id="rId12" Type="http://schemas.openxmlformats.org/officeDocument/2006/relationships/image" Target="../media/image10.jpeg"/><Relationship Id="rId13"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NULL"/><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jpeg"/><Relationship Id="rId8" Type="http://schemas.openxmlformats.org/officeDocument/2006/relationships/image" Target="../media/image6.jpeg"/><Relationship Id="rId9" Type="http://schemas.openxmlformats.org/officeDocument/2006/relationships/image" Target="../media/image7.jpeg"/><Relationship Id="rId10" Type="http://schemas.openxmlformats.org/officeDocument/2006/relationships/image" Target="../media/image8.jpeg"/></Relationships>
</file>

<file path=ppt/slides/_rels/slide12.xml.rels><?xml version="1.0" encoding="UTF-8" standalone="yes"?>
<Relationships xmlns="http://schemas.openxmlformats.org/package/2006/relationships"><Relationship Id="rId11" Type="http://schemas.openxmlformats.org/officeDocument/2006/relationships/image" Target="../media/image9.jpeg"/><Relationship Id="rId12" Type="http://schemas.openxmlformats.org/officeDocument/2006/relationships/image" Target="../media/image10.jpeg"/><Relationship Id="rId13"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NULL"/><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jpeg"/><Relationship Id="rId8" Type="http://schemas.openxmlformats.org/officeDocument/2006/relationships/image" Target="../media/image6.jpeg"/><Relationship Id="rId9" Type="http://schemas.openxmlformats.org/officeDocument/2006/relationships/image" Target="../media/image7.jpeg"/><Relationship Id="rId10" Type="http://schemas.openxmlformats.org/officeDocument/2006/relationships/image" Target="../media/image8.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NUL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tiff"/><Relationship Id="rId3" Type="http://schemas.openxmlformats.org/officeDocument/2006/relationships/image" Target="../media/image19.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s://ucbrise.github.io/cs294-rise-fa16/" TargetMode="External"/><Relationship Id="rId3" Type="http://schemas.openxmlformats.org/officeDocument/2006/relationships/hyperlink" Target="http://piazza.com/berkeley/spring2019/cs294159?token=XHszcd4qbDh"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tiff"/><Relationship Id="rId1" Type="http://schemas.openxmlformats.org/officeDocument/2006/relationships/slideLayout" Target="../slideLayouts/slideLayout2.xml"/><Relationship Id="rId2" Type="http://schemas.openxmlformats.org/officeDocument/2006/relationships/image" Target="../media/image20.tiff"/></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tiff"/><Relationship Id="rId5"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cs.virginia.edu/~robins/YouAndYourResearch.htm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 Id="rId3" Type="http://schemas.openxmlformats.org/officeDocument/2006/relationships/image" Target="../media/image3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8263" y="545649"/>
            <a:ext cx="8974137" cy="2440157"/>
          </a:xfrm>
        </p:spPr>
        <p:txBody>
          <a:bodyPr>
            <a:normAutofit/>
          </a:bodyPr>
          <a:lstStyle/>
          <a:p>
            <a:pPr algn="ctr"/>
            <a:r>
              <a:rPr lang="en-US" sz="3600" dirty="0" smtClean="0">
                <a:solidFill>
                  <a:schemeClr val="tx1"/>
                </a:solidFill>
              </a:rPr>
              <a:t>CS294: </a:t>
            </a:r>
            <a:br>
              <a:rPr lang="en-US" sz="3600" dirty="0" smtClean="0">
                <a:solidFill>
                  <a:schemeClr val="tx1"/>
                </a:solidFill>
              </a:rPr>
            </a:br>
            <a:r>
              <a:rPr lang="en-US" sz="3600" dirty="0" smtClean="0">
                <a:solidFill>
                  <a:schemeClr val="tx1"/>
                </a:solidFill>
              </a:rPr>
              <a:t>AI for Systems and Systems for AI</a:t>
            </a:r>
            <a:br>
              <a:rPr lang="en-US" sz="3600" dirty="0" smtClean="0">
                <a:solidFill>
                  <a:schemeClr val="tx1"/>
                </a:solidFill>
              </a:rPr>
            </a:br>
            <a:r>
              <a:rPr lang="en-US" sz="3200" dirty="0" smtClean="0">
                <a:solidFill>
                  <a:schemeClr val="tx1"/>
                </a:solidFill>
              </a:rPr>
              <a:t>Logistics, Overview, Trends</a:t>
            </a:r>
            <a:endParaRPr lang="en-US" sz="3200" dirty="0">
              <a:solidFill>
                <a:schemeClr val="tx1"/>
              </a:solidFill>
            </a:endParaRPr>
          </a:p>
        </p:txBody>
      </p:sp>
      <p:sp>
        <p:nvSpPr>
          <p:cNvPr id="16386" name="Subtitle 2"/>
          <p:cNvSpPr>
            <a:spLocks noGrp="1"/>
          </p:cNvSpPr>
          <p:nvPr>
            <p:ph idx="1"/>
          </p:nvPr>
        </p:nvSpPr>
        <p:spPr>
          <a:xfrm>
            <a:off x="178742" y="3028540"/>
            <a:ext cx="8749914" cy="1380671"/>
          </a:xfrm>
        </p:spPr>
        <p:txBody>
          <a:bodyPr/>
          <a:lstStyle/>
          <a:p>
            <a:pPr algn="ctr"/>
            <a:r>
              <a:rPr lang="en-US" altLang="en-US" sz="2800" dirty="0" smtClean="0"/>
              <a:t>Joey Gonzalez and Ion Stoica</a:t>
            </a:r>
          </a:p>
          <a:p>
            <a:pPr algn="ctr"/>
            <a:r>
              <a:rPr lang="en-US" altLang="en-US" sz="1900" dirty="0" smtClean="0"/>
              <a:t>January 23, 2019</a:t>
            </a:r>
          </a:p>
        </p:txBody>
      </p:sp>
    </p:spTree>
    <p:extLst>
      <p:ext uri="{BB962C8B-B14F-4D97-AF65-F5344CB8AC3E}">
        <p14:creationId xmlns:p14="http://schemas.microsoft.com/office/powerpoint/2010/main" val="405240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2186" name="Google Shape;2186;p170"/>
          <p:cNvPicPr preferRelativeResize="0"/>
          <p:nvPr/>
        </p:nvPicPr>
        <p:blipFill>
          <a:blip r:embed="rId3">
            <a:alphaModFix/>
          </a:blip>
          <a:stretch>
            <a:fillRect/>
          </a:stretch>
        </p:blipFill>
        <p:spPr>
          <a:xfrm>
            <a:off x="150537" y="2947079"/>
            <a:ext cx="3848005" cy="2196421"/>
          </a:xfrm>
          <a:prstGeom prst="rect">
            <a:avLst/>
          </a:prstGeom>
          <a:noFill/>
          <a:ln>
            <a:noFill/>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2689412"/>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3153103"/>
          </a:xfrm>
          <a:prstGeom prst="rect">
            <a:avLst/>
          </a:prstGeom>
        </p:spPr>
      </p:pic>
      <p:sp>
        <p:nvSpPr>
          <p:cNvPr id="4" name="TextBox 3"/>
          <p:cNvSpPr txBox="1"/>
          <p:nvPr/>
        </p:nvSpPr>
        <p:spPr>
          <a:xfrm>
            <a:off x="2260879" y="864158"/>
            <a:ext cx="1636987" cy="461665"/>
          </a:xfrm>
          <a:prstGeom prst="rect">
            <a:avLst/>
          </a:prstGeom>
          <a:noFill/>
        </p:spPr>
        <p:txBody>
          <a:bodyPr wrap="none" rtlCol="0">
            <a:spAutoFit/>
          </a:bodyPr>
          <a:lstStyle/>
          <a:p>
            <a:r>
              <a:rPr lang="en-US" sz="2400" smtClean="0">
                <a:latin typeface="Helvetica" charset="0"/>
                <a:ea typeface="Helvetica" charset="0"/>
                <a:cs typeface="Helvetica" charset="0"/>
              </a:rPr>
              <a:t>2006-2011</a:t>
            </a:r>
            <a:endParaRPr lang="en-US" sz="2400">
              <a:latin typeface="Helvetica" charset="0"/>
              <a:ea typeface="Helvetica" charset="0"/>
              <a:cs typeface="Helvetica" charset="0"/>
            </a:endParaRPr>
          </a:p>
        </p:txBody>
      </p:sp>
      <p:pic>
        <p:nvPicPr>
          <p:cNvPr id="6" name="Google Shape;2186;p170"/>
          <p:cNvPicPr preferRelativeResize="0"/>
          <p:nvPr/>
        </p:nvPicPr>
        <p:blipFill>
          <a:blip r:embed="rId5">
            <a:alphaModFix/>
          </a:blip>
          <a:stretch>
            <a:fillRect/>
          </a:stretch>
        </p:blipFill>
        <p:spPr>
          <a:xfrm>
            <a:off x="0" y="3153103"/>
            <a:ext cx="3496826" cy="1990397"/>
          </a:xfrm>
          <a:prstGeom prst="rect">
            <a:avLst/>
          </a:prstGeom>
          <a:noFill/>
          <a:ln>
            <a:noFill/>
          </a:ln>
        </p:spPr>
      </p:pic>
    </p:spTree>
    <p:extLst>
      <p:ext uri="{BB962C8B-B14F-4D97-AF65-F5344CB8AC3E}">
        <p14:creationId xmlns:p14="http://schemas.microsoft.com/office/powerpoint/2010/main" val="14315337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3153103"/>
          </a:xfrm>
          <a:prstGeom prst="rect">
            <a:avLst/>
          </a:prstGeom>
        </p:spPr>
      </p:pic>
      <p:pic>
        <p:nvPicPr>
          <p:cNvPr id="2186" name="Google Shape;2186;p170"/>
          <p:cNvPicPr preferRelativeResize="0"/>
          <p:nvPr/>
        </p:nvPicPr>
        <p:blipFill>
          <a:blip r:embed="rId4">
            <a:alphaModFix/>
          </a:blip>
          <a:stretch>
            <a:fillRect/>
          </a:stretch>
        </p:blipFill>
        <p:spPr>
          <a:xfrm>
            <a:off x="150537" y="2947079"/>
            <a:ext cx="3848005" cy="2196421"/>
          </a:xfrm>
          <a:prstGeom prst="rect">
            <a:avLst/>
          </a:prstGeom>
          <a:noFill/>
          <a:ln>
            <a:noFill/>
          </a:ln>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2689412"/>
          </a:xfrm>
          <a:prstGeom prst="rect">
            <a:avLst/>
          </a:prstGeom>
        </p:spPr>
      </p:pic>
      <p:sp>
        <p:nvSpPr>
          <p:cNvPr id="4" name="TextBox 3"/>
          <p:cNvSpPr txBox="1"/>
          <p:nvPr/>
        </p:nvSpPr>
        <p:spPr>
          <a:xfrm>
            <a:off x="2260879" y="864158"/>
            <a:ext cx="1636987" cy="461665"/>
          </a:xfrm>
          <a:prstGeom prst="rect">
            <a:avLst/>
          </a:prstGeom>
          <a:noFill/>
        </p:spPr>
        <p:txBody>
          <a:bodyPr wrap="none" rtlCol="0">
            <a:spAutoFit/>
          </a:bodyPr>
          <a:lstStyle/>
          <a:p>
            <a:r>
              <a:rPr lang="en-US" sz="2400" smtClean="0">
                <a:latin typeface="Helvetica" charset="0"/>
                <a:ea typeface="Helvetica" charset="0"/>
                <a:cs typeface="Helvetica" charset="0"/>
              </a:rPr>
              <a:t>2006-2011</a:t>
            </a:r>
            <a:endParaRPr lang="en-US" sz="2400">
              <a:latin typeface="Helvetica" charset="0"/>
              <a:ea typeface="Helvetica" charset="0"/>
              <a:cs typeface="Helvetica" charset="0"/>
            </a:endParaRPr>
          </a:p>
        </p:txBody>
      </p:sp>
      <p:grpSp>
        <p:nvGrpSpPr>
          <p:cNvPr id="7" name="Group 6"/>
          <p:cNvGrpSpPr/>
          <p:nvPr/>
        </p:nvGrpSpPr>
        <p:grpSpPr>
          <a:xfrm>
            <a:off x="4470814" y="3305904"/>
            <a:ext cx="3202752" cy="1684869"/>
            <a:chOff x="4792358" y="3074795"/>
            <a:chExt cx="3202752" cy="1684869"/>
          </a:xfrm>
        </p:grpSpPr>
        <p:pic>
          <p:nvPicPr>
            <p:cNvPr id="2050" name="Picture 2" descr="http://radlab.cs.berkeley.edu/sites/all/radlab/files/imagecache/thumb_list/people/fox_color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92358"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radlab.cs.berkeley.edu/sites/all/radlab/files/imagecache/thumb_list/people/franklin_1.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21817"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radlab.cs.berkeley.edu/sites/all/radlab/files/imagecache/thumb_list/people/joseph.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0735"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radlab.cs.berkeley.edu/sites/all/radlab/files/imagecache/thumb_list/people/katz.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92358" y="404528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radlab.cs.berkeley.edu/sites/all/radlab/files/imagecache/thumb_list/people/%20patterson.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21817" y="404528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http://radlab.cs.berkeley.edu/sites/all/radlab/files/imagecache/thumb_list/people/shenker.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51276" y="4045288"/>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http://radlab.cs.berkeley.edu/sites/all/radlab/files/imagecache/thumb_list/people/stoica.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280735" y="4045287"/>
              <a:ext cx="714375" cy="714375"/>
            </a:xfrm>
            <a:prstGeom prst="rect">
              <a:avLst/>
            </a:prstGeom>
            <a:noFill/>
            <a:extLst>
              <a:ext uri="{909E8E84-426E-40DD-AFC4-6F175D3DCCD1}">
                <a14:hiddenFill xmlns:a14="http://schemas.microsoft.com/office/drawing/2010/main">
                  <a:solidFill>
                    <a:srgbClr val="FFFFFF"/>
                  </a:solidFill>
                </a14:hiddenFill>
              </a:ext>
            </a:extLst>
          </p:spPr>
        </p:pic>
      </p:grpSp>
      <p:pic>
        <p:nvPicPr>
          <p:cNvPr id="2054" name="Picture 6" descr="http://radlab.cs.berkeley.edu/sites/all/radlab/files/imagecache/thumb_list/people/jordan.jp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129732" y="329585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14" name="Google Shape;2186;p170"/>
          <p:cNvPicPr preferRelativeResize="0"/>
          <p:nvPr/>
        </p:nvPicPr>
        <p:blipFill>
          <a:blip r:embed="rId13">
            <a:alphaModFix/>
          </a:blip>
          <a:stretch>
            <a:fillRect/>
          </a:stretch>
        </p:blipFill>
        <p:spPr>
          <a:xfrm>
            <a:off x="0" y="3153103"/>
            <a:ext cx="3496826" cy="1990397"/>
          </a:xfrm>
          <a:prstGeom prst="rect">
            <a:avLst/>
          </a:prstGeom>
          <a:noFill/>
          <a:ln>
            <a:noFill/>
          </a:ln>
        </p:spPr>
      </p:pic>
    </p:spTree>
    <p:extLst>
      <p:ext uri="{BB962C8B-B14F-4D97-AF65-F5344CB8AC3E}">
        <p14:creationId xmlns:p14="http://schemas.microsoft.com/office/powerpoint/2010/main" val="10838324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3153103"/>
          </a:xfrm>
          <a:prstGeom prst="rect">
            <a:avLst/>
          </a:prstGeom>
        </p:spPr>
      </p:pic>
      <p:pic>
        <p:nvPicPr>
          <p:cNvPr id="2186" name="Google Shape;2186;p170"/>
          <p:cNvPicPr preferRelativeResize="0"/>
          <p:nvPr/>
        </p:nvPicPr>
        <p:blipFill>
          <a:blip r:embed="rId4">
            <a:alphaModFix/>
          </a:blip>
          <a:stretch>
            <a:fillRect/>
          </a:stretch>
        </p:blipFill>
        <p:spPr>
          <a:xfrm>
            <a:off x="150537" y="2947079"/>
            <a:ext cx="3848005" cy="2196421"/>
          </a:xfrm>
          <a:prstGeom prst="rect">
            <a:avLst/>
          </a:prstGeom>
          <a:noFill/>
          <a:ln>
            <a:noFill/>
          </a:ln>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2689412"/>
          </a:xfrm>
          <a:prstGeom prst="rect">
            <a:avLst/>
          </a:prstGeom>
        </p:spPr>
      </p:pic>
      <p:sp>
        <p:nvSpPr>
          <p:cNvPr id="4" name="TextBox 3"/>
          <p:cNvSpPr txBox="1"/>
          <p:nvPr/>
        </p:nvSpPr>
        <p:spPr>
          <a:xfrm>
            <a:off x="2260879" y="864158"/>
            <a:ext cx="1636987" cy="461665"/>
          </a:xfrm>
          <a:prstGeom prst="rect">
            <a:avLst/>
          </a:prstGeom>
          <a:noFill/>
        </p:spPr>
        <p:txBody>
          <a:bodyPr wrap="none" rtlCol="0">
            <a:spAutoFit/>
          </a:bodyPr>
          <a:lstStyle/>
          <a:p>
            <a:r>
              <a:rPr lang="en-US" sz="2400" smtClean="0">
                <a:latin typeface="Helvetica" charset="0"/>
                <a:ea typeface="Helvetica" charset="0"/>
                <a:cs typeface="Helvetica" charset="0"/>
              </a:rPr>
              <a:t>2006-2011</a:t>
            </a:r>
            <a:endParaRPr lang="en-US" sz="2400">
              <a:latin typeface="Helvetica" charset="0"/>
              <a:ea typeface="Helvetica" charset="0"/>
              <a:cs typeface="Helvetica" charset="0"/>
            </a:endParaRPr>
          </a:p>
        </p:txBody>
      </p:sp>
      <p:grpSp>
        <p:nvGrpSpPr>
          <p:cNvPr id="7" name="Group 6"/>
          <p:cNvGrpSpPr/>
          <p:nvPr/>
        </p:nvGrpSpPr>
        <p:grpSpPr>
          <a:xfrm>
            <a:off x="4470814" y="3305904"/>
            <a:ext cx="3202752" cy="1684869"/>
            <a:chOff x="4792358" y="3074795"/>
            <a:chExt cx="3202752" cy="1684869"/>
          </a:xfrm>
        </p:grpSpPr>
        <p:pic>
          <p:nvPicPr>
            <p:cNvPr id="2050" name="Picture 2" descr="http://radlab.cs.berkeley.edu/sites/all/radlab/files/imagecache/thumb_list/people/fox_color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92358"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radlab.cs.berkeley.edu/sites/all/radlab/files/imagecache/thumb_list/people/franklin_1.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21817"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radlab.cs.berkeley.edu/sites/all/radlab/files/imagecache/thumb_list/people/joseph.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0735" y="3074795"/>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radlab.cs.berkeley.edu/sites/all/radlab/files/imagecache/thumb_list/people/katz.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92358" y="404528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radlab.cs.berkeley.edu/sites/all/radlab/files/imagecache/thumb_list/people/%20patterson.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21817" y="404528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http://radlab.cs.berkeley.edu/sites/all/radlab/files/imagecache/thumb_list/people/shenker.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51276" y="4045288"/>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http://radlab.cs.berkeley.edu/sites/all/radlab/files/imagecache/thumb_list/people/stoica.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280735" y="4045287"/>
              <a:ext cx="714375" cy="714375"/>
            </a:xfrm>
            <a:prstGeom prst="rect">
              <a:avLst/>
            </a:prstGeom>
            <a:noFill/>
            <a:extLst>
              <a:ext uri="{909E8E84-426E-40DD-AFC4-6F175D3DCCD1}">
                <a14:hiddenFill xmlns:a14="http://schemas.microsoft.com/office/drawing/2010/main">
                  <a:solidFill>
                    <a:srgbClr val="FFFFFF"/>
                  </a:solidFill>
                </a14:hiddenFill>
              </a:ext>
            </a:extLst>
          </p:spPr>
        </p:pic>
      </p:grpSp>
      <p:pic>
        <p:nvPicPr>
          <p:cNvPr id="2054" name="Picture 6" descr="http://radlab.cs.berkeley.edu/sites/all/radlab/files/imagecache/thumb_list/people/jordan.jp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129732" y="3295859"/>
            <a:ext cx="714375" cy="714375"/>
          </a:xfrm>
          <a:prstGeom prst="rect">
            <a:avLst/>
          </a:prstGeom>
          <a:noFill/>
          <a:extLst>
            <a:ext uri="{909E8E84-426E-40DD-AFC4-6F175D3DCCD1}">
              <a14:hiddenFill xmlns:a14="http://schemas.microsoft.com/office/drawing/2010/main">
                <a:solidFill>
                  <a:srgbClr val="FFFFFF"/>
                </a:solidFill>
              </a14:hiddenFill>
            </a:ext>
          </a:extLst>
        </p:spPr>
      </p:pic>
      <p:pic>
        <p:nvPicPr>
          <p:cNvPr id="14" name="Google Shape;2186;p170"/>
          <p:cNvPicPr preferRelativeResize="0"/>
          <p:nvPr/>
        </p:nvPicPr>
        <p:blipFill>
          <a:blip r:embed="rId13">
            <a:alphaModFix/>
          </a:blip>
          <a:stretch>
            <a:fillRect/>
          </a:stretch>
        </p:blipFill>
        <p:spPr>
          <a:xfrm>
            <a:off x="0" y="3153103"/>
            <a:ext cx="3496826" cy="1990397"/>
          </a:xfrm>
          <a:prstGeom prst="rect">
            <a:avLst/>
          </a:prstGeom>
          <a:noFill/>
          <a:ln>
            <a:noFill/>
          </a:ln>
        </p:spPr>
      </p:pic>
      <p:sp>
        <p:nvSpPr>
          <p:cNvPr id="16" name="Rounded Rectangle 15"/>
          <p:cNvSpPr/>
          <p:nvPr/>
        </p:nvSpPr>
        <p:spPr>
          <a:xfrm>
            <a:off x="4340301" y="4172901"/>
            <a:ext cx="3457811" cy="950574"/>
          </a:xfrm>
          <a:prstGeom prst="roundRect">
            <a:avLst/>
          </a:prstGeom>
          <a:noFill/>
          <a:ln w="5715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ounded Rectangle 16"/>
          <p:cNvSpPr/>
          <p:nvPr/>
        </p:nvSpPr>
        <p:spPr>
          <a:xfrm>
            <a:off x="6893173" y="3258576"/>
            <a:ext cx="874795" cy="881776"/>
          </a:xfrm>
          <a:prstGeom prst="roundRect">
            <a:avLst/>
          </a:prstGeom>
          <a:noFill/>
          <a:ln w="5715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ounded Rectangle 17"/>
          <p:cNvSpPr/>
          <p:nvPr/>
        </p:nvSpPr>
        <p:spPr>
          <a:xfrm>
            <a:off x="4346031" y="3238048"/>
            <a:ext cx="1747592" cy="881776"/>
          </a:xfrm>
          <a:prstGeom prst="roundRect">
            <a:avLst/>
          </a:prstGeom>
          <a:noFill/>
          <a:ln w="5715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ounded Rectangle 18"/>
          <p:cNvSpPr/>
          <p:nvPr/>
        </p:nvSpPr>
        <p:spPr>
          <a:xfrm>
            <a:off x="6069207" y="3245616"/>
            <a:ext cx="854111" cy="864158"/>
          </a:xfrm>
          <a:prstGeom prst="roundRect">
            <a:avLst/>
          </a:prstGeom>
          <a:noFill/>
          <a:ln w="571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6256453" y="2917418"/>
            <a:ext cx="479618" cy="369332"/>
          </a:xfrm>
          <a:prstGeom prst="rect">
            <a:avLst/>
          </a:prstGeom>
          <a:noFill/>
        </p:spPr>
        <p:txBody>
          <a:bodyPr wrap="none" rtlCol="0">
            <a:spAutoFit/>
          </a:bodyPr>
          <a:lstStyle/>
          <a:p>
            <a:r>
              <a:rPr lang="en-US" smtClean="0">
                <a:solidFill>
                  <a:srgbClr val="FF0000"/>
                </a:solidFill>
              </a:rPr>
              <a:t>ML</a:t>
            </a:r>
            <a:endParaRPr lang="en-US">
              <a:solidFill>
                <a:srgbClr val="FF0000"/>
              </a:solidFill>
            </a:endParaRPr>
          </a:p>
        </p:txBody>
      </p:sp>
      <p:sp>
        <p:nvSpPr>
          <p:cNvPr id="21" name="TextBox 20"/>
          <p:cNvSpPr txBox="1"/>
          <p:nvPr/>
        </p:nvSpPr>
        <p:spPr>
          <a:xfrm>
            <a:off x="7805574" y="3662670"/>
            <a:ext cx="1305101" cy="923330"/>
          </a:xfrm>
          <a:prstGeom prst="rect">
            <a:avLst/>
          </a:prstGeom>
          <a:noFill/>
        </p:spPr>
        <p:txBody>
          <a:bodyPr wrap="none" rtlCol="0">
            <a:spAutoFit/>
          </a:bodyPr>
          <a:lstStyle/>
          <a:p>
            <a:r>
              <a:rPr lang="en-US" b="1" dirty="0" smtClean="0">
                <a:solidFill>
                  <a:srgbClr val="0070C0"/>
                </a:solidFill>
              </a:rPr>
              <a:t>Systems,</a:t>
            </a:r>
          </a:p>
          <a:p>
            <a:r>
              <a:rPr lang="en-US" b="1" dirty="0" smtClean="0">
                <a:solidFill>
                  <a:srgbClr val="0070C0"/>
                </a:solidFill>
              </a:rPr>
              <a:t>Networking</a:t>
            </a:r>
          </a:p>
          <a:p>
            <a:r>
              <a:rPr lang="en-US" b="1" dirty="0" smtClean="0">
                <a:solidFill>
                  <a:srgbClr val="0070C0"/>
                </a:solidFill>
              </a:rPr>
              <a:t>Databases</a:t>
            </a:r>
            <a:endParaRPr lang="en-US" b="1" dirty="0">
              <a:solidFill>
                <a:srgbClr val="0070C0"/>
              </a:solidFill>
            </a:endParaRPr>
          </a:p>
        </p:txBody>
      </p:sp>
    </p:spTree>
    <p:extLst>
      <p:ext uri="{BB962C8B-B14F-4D97-AF65-F5344CB8AC3E}">
        <p14:creationId xmlns:p14="http://schemas.microsoft.com/office/powerpoint/2010/main" val="12370911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320790" y="829151"/>
            <a:ext cx="3326004" cy="1870877"/>
          </a:xfrm>
          <a:prstGeom prst="rect">
            <a:avLst/>
          </a:prstGeom>
        </p:spPr>
      </p:pic>
      <p:sp>
        <p:nvSpPr>
          <p:cNvPr id="2" name="Title 1"/>
          <p:cNvSpPr>
            <a:spLocks noGrp="1"/>
          </p:cNvSpPr>
          <p:nvPr>
            <p:ph type="title"/>
          </p:nvPr>
        </p:nvSpPr>
        <p:spPr/>
        <p:txBody>
          <a:bodyPr/>
          <a:lstStyle/>
          <a:p>
            <a:pPr algn="ctr"/>
            <a:r>
              <a:rPr lang="en-US" sz="4000" b="1" dirty="0" smtClean="0"/>
              <a:t>2009</a:t>
            </a:r>
            <a:endParaRPr lang="en-US" sz="4000" b="1" dirty="0"/>
          </a:p>
        </p:txBody>
      </p:sp>
      <p:sp>
        <p:nvSpPr>
          <p:cNvPr id="6" name="Google Shape;2195;p171"/>
          <p:cNvSpPr txBox="1"/>
          <p:nvPr/>
        </p:nvSpPr>
        <p:spPr>
          <a:xfrm>
            <a:off x="368840" y="3828422"/>
            <a:ext cx="3466679" cy="430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0" i="0" u="none" strike="noStrike" cap="none" dirty="0" smtClean="0">
                <a:latin typeface="Source Sans Pro"/>
                <a:ea typeface="Source Sans Pro"/>
                <a:cs typeface="Source Sans Pro"/>
                <a:sym typeface="Source Sans Pro"/>
              </a:rPr>
              <a:t>Lester Mackey</a:t>
            </a:r>
          </a:p>
          <a:p>
            <a:pPr marL="0" marR="0" lvl="0" indent="0" algn="ctr" rtl="0">
              <a:spcBef>
                <a:spcPts val="0"/>
              </a:spcBef>
              <a:spcAft>
                <a:spcPts val="0"/>
              </a:spcAft>
              <a:buNone/>
            </a:pPr>
            <a:r>
              <a:rPr lang="en-US" dirty="0" smtClean="0">
                <a:latin typeface="Source Sans Pro"/>
                <a:ea typeface="Source Sans Pro"/>
                <a:cs typeface="Source Sans Pro"/>
                <a:sym typeface="Source Sans Pro"/>
              </a:rPr>
              <a:t>(postdoc w/ Michael Jordan)</a:t>
            </a:r>
            <a:endParaRPr dirty="0"/>
          </a:p>
        </p:txBody>
      </p:sp>
      <p:grpSp>
        <p:nvGrpSpPr>
          <p:cNvPr id="7" name="Google Shape;2196;p171"/>
          <p:cNvGrpSpPr/>
          <p:nvPr/>
        </p:nvGrpSpPr>
        <p:grpSpPr>
          <a:xfrm>
            <a:off x="4629585" y="1333292"/>
            <a:ext cx="4134600" cy="2641573"/>
            <a:chOff x="4642285" y="969169"/>
            <a:chExt cx="4134600" cy="2641573"/>
          </a:xfrm>
        </p:grpSpPr>
        <p:sp>
          <p:nvSpPr>
            <p:cNvPr id="9" name="Google Shape;2198;p171"/>
            <p:cNvSpPr txBox="1"/>
            <p:nvPr/>
          </p:nvSpPr>
          <p:spPr>
            <a:xfrm>
              <a:off x="4642285" y="2041142"/>
              <a:ext cx="4134600" cy="156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0" i="0" u="none" strike="noStrike" cap="none" dirty="0">
                  <a:latin typeface="Source Sans Pro"/>
                  <a:ea typeface="Source Sans Pro"/>
                  <a:cs typeface="Source Sans Pro"/>
                  <a:sym typeface="Source Sans Pro"/>
                </a:rPr>
                <a:t>anonymized movie rating dataset</a:t>
              </a:r>
              <a:endParaRPr dirty="0"/>
            </a:p>
            <a:p>
              <a:pPr marL="0" marR="0" lvl="0" indent="0" algn="ctr" rtl="0">
                <a:spcBef>
                  <a:spcPts val="1200"/>
                </a:spcBef>
                <a:spcAft>
                  <a:spcPts val="0"/>
                </a:spcAft>
                <a:buNone/>
              </a:pPr>
              <a:r>
                <a:rPr lang="en-US" sz="2200" b="0" i="0" u="none" strike="noStrike" cap="none" dirty="0">
                  <a:latin typeface="Source Sans Pro"/>
                  <a:ea typeface="Source Sans Pro"/>
                  <a:cs typeface="Source Sans Pro"/>
                  <a:sym typeface="Source Sans Pro"/>
                </a:rPr>
                <a:t>best recommendation algorithm</a:t>
              </a:r>
              <a:endParaRPr dirty="0"/>
            </a:p>
            <a:p>
              <a:pPr marL="0" marR="0" lvl="0" indent="0" algn="ctr" rtl="0">
                <a:spcBef>
                  <a:spcPts val="1200"/>
                </a:spcBef>
                <a:spcAft>
                  <a:spcPts val="0"/>
                </a:spcAft>
                <a:buNone/>
              </a:pPr>
              <a:r>
                <a:rPr lang="en-US" sz="3200" b="0" i="0" u="none" strike="noStrike" cap="none" dirty="0">
                  <a:latin typeface="Source Sans Pro"/>
                  <a:ea typeface="Source Sans Pro"/>
                  <a:cs typeface="Source Sans Pro"/>
                  <a:sym typeface="Source Sans Pro"/>
                </a:rPr>
                <a:t>$1m</a:t>
              </a:r>
              <a:endParaRPr dirty="0"/>
            </a:p>
          </p:txBody>
        </p:sp>
        <p:sp>
          <p:nvSpPr>
            <p:cNvPr id="10" name="Google Shape;2199;p171"/>
            <p:cNvSpPr txBox="1"/>
            <p:nvPr/>
          </p:nvSpPr>
          <p:spPr>
            <a:xfrm>
              <a:off x="7191016" y="969169"/>
              <a:ext cx="1257000" cy="70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0" i="0" u="none" strike="noStrike" cap="none" dirty="0">
                  <a:latin typeface="Source Sans Pro"/>
                  <a:ea typeface="Source Sans Pro"/>
                  <a:cs typeface="Source Sans Pro"/>
                  <a:sym typeface="Source Sans Pro"/>
                </a:rPr>
                <a:t>Prize</a:t>
              </a:r>
              <a:endParaRPr dirty="0"/>
            </a:p>
          </p:txBody>
        </p:sp>
      </p:grpSp>
      <p:pic>
        <p:nvPicPr>
          <p:cNvPr id="11" name="Google Shape;2194;p171"/>
          <p:cNvPicPr preferRelativeResize="0"/>
          <p:nvPr/>
        </p:nvPicPr>
        <p:blipFill rotWithShape="1">
          <a:blip r:embed="rId3">
            <a:alphaModFix/>
          </a:blip>
          <a:srcRect/>
          <a:stretch/>
        </p:blipFill>
        <p:spPr>
          <a:xfrm>
            <a:off x="1133878" y="1333292"/>
            <a:ext cx="1971063" cy="2336923"/>
          </a:xfrm>
          <a:prstGeom prst="rect">
            <a:avLst/>
          </a:prstGeom>
          <a:noFill/>
          <a:ln>
            <a:noFill/>
          </a:ln>
        </p:spPr>
      </p:pic>
    </p:spTree>
    <p:extLst>
      <p:ext uri="{BB962C8B-B14F-4D97-AF65-F5344CB8AC3E}">
        <p14:creationId xmlns:p14="http://schemas.microsoft.com/office/powerpoint/2010/main" val="14564646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421;p173"/>
          <p:cNvPicPr preferRelativeResize="0"/>
          <p:nvPr/>
        </p:nvPicPr>
        <p:blipFill rotWithShape="1">
          <a:blip r:embed="rId2">
            <a:alphaModFix/>
          </a:blip>
          <a:srcRect/>
          <a:stretch/>
        </p:blipFill>
        <p:spPr>
          <a:xfrm>
            <a:off x="1245855" y="1477110"/>
            <a:ext cx="6340651" cy="1903374"/>
          </a:xfrm>
          <a:prstGeom prst="rect">
            <a:avLst/>
          </a:prstGeom>
          <a:noFill/>
          <a:ln>
            <a:noFill/>
          </a:ln>
        </p:spPr>
      </p:pic>
    </p:spTree>
    <p:extLst>
      <p:ext uri="{BB962C8B-B14F-4D97-AF65-F5344CB8AC3E}">
        <p14:creationId xmlns:p14="http://schemas.microsoft.com/office/powerpoint/2010/main" val="19374535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428;p174"/>
          <p:cNvSpPr txBox="1"/>
          <p:nvPr/>
        </p:nvSpPr>
        <p:spPr>
          <a:xfrm>
            <a:off x="5385915" y="3597536"/>
            <a:ext cx="2491991" cy="430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0" i="0" u="none" strike="noStrike" cap="none" dirty="0" err="1" smtClean="0">
                <a:latin typeface="Source Sans Pro"/>
                <a:ea typeface="Source Sans Pro"/>
                <a:cs typeface="Source Sans Pro"/>
                <a:sym typeface="Source Sans Pro"/>
              </a:rPr>
              <a:t>Matei</a:t>
            </a:r>
            <a:r>
              <a:rPr lang="en-US" sz="2200" b="0" i="0" u="none" strike="noStrike" cap="none" dirty="0" smtClean="0">
                <a:latin typeface="Source Sans Pro"/>
                <a:ea typeface="Source Sans Pro"/>
                <a:cs typeface="Source Sans Pro"/>
                <a:sym typeface="Source Sans Pro"/>
              </a:rPr>
              <a:t> </a:t>
            </a:r>
            <a:r>
              <a:rPr lang="en-US" sz="2200" b="0" i="0" u="none" strike="noStrike" cap="none" dirty="0" err="1" smtClean="0">
                <a:latin typeface="Source Sans Pro"/>
                <a:ea typeface="Source Sans Pro"/>
                <a:cs typeface="Source Sans Pro"/>
                <a:sym typeface="Source Sans Pro"/>
              </a:rPr>
              <a:t>Zaharia</a:t>
            </a:r>
            <a:endParaRPr sz="2200" b="0" i="0" u="none" strike="noStrike" cap="none" dirty="0">
              <a:latin typeface="Source Sans Pro"/>
              <a:ea typeface="Source Sans Pro"/>
              <a:cs typeface="Source Sans Pro"/>
              <a:sym typeface="Source Sans Pro"/>
            </a:endParaRPr>
          </a:p>
        </p:txBody>
      </p:sp>
      <p:sp>
        <p:nvSpPr>
          <p:cNvPr id="9" name="Google Shape;2431;p174"/>
          <p:cNvSpPr txBox="1"/>
          <p:nvPr/>
        </p:nvSpPr>
        <p:spPr>
          <a:xfrm>
            <a:off x="1688123" y="3597537"/>
            <a:ext cx="2009670" cy="430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0" i="0" u="none" strike="noStrike" cap="none" smtClean="0">
                <a:latin typeface="Source Sans Pro"/>
                <a:ea typeface="Source Sans Pro"/>
                <a:cs typeface="Source Sans Pro"/>
                <a:sym typeface="Source Sans Pro"/>
              </a:rPr>
              <a:t>Lester Mackey</a:t>
            </a:r>
            <a:endParaRPr/>
          </a:p>
        </p:txBody>
      </p:sp>
      <p:pic>
        <p:nvPicPr>
          <p:cNvPr id="10" name="Google Shape;2194;p171"/>
          <p:cNvPicPr preferRelativeResize="0"/>
          <p:nvPr/>
        </p:nvPicPr>
        <p:blipFill rotWithShape="1">
          <a:blip r:embed="rId2">
            <a:alphaModFix/>
          </a:blip>
          <a:srcRect/>
          <a:stretch/>
        </p:blipFill>
        <p:spPr>
          <a:xfrm>
            <a:off x="1726730" y="1182567"/>
            <a:ext cx="1971063" cy="2336923"/>
          </a:xfrm>
          <a:prstGeom prst="rect">
            <a:avLst/>
          </a:prstGeom>
          <a:noFill/>
          <a:ln>
            <a:noFill/>
          </a:ln>
        </p:spPr>
      </p:pic>
      <p:pic>
        <p:nvPicPr>
          <p:cNvPr id="11" name="Google Shape;2427;p174"/>
          <p:cNvPicPr preferRelativeResize="0"/>
          <p:nvPr/>
        </p:nvPicPr>
        <p:blipFill rotWithShape="1">
          <a:blip r:embed="rId3">
            <a:alphaModFix/>
          </a:blip>
          <a:srcRect/>
          <a:stretch/>
        </p:blipFill>
        <p:spPr>
          <a:xfrm>
            <a:off x="5670252" y="1182567"/>
            <a:ext cx="1996639" cy="2336923"/>
          </a:xfrm>
          <a:prstGeom prst="rect">
            <a:avLst/>
          </a:prstGeom>
          <a:noFill/>
          <a:ln>
            <a:noFill/>
          </a:ln>
        </p:spPr>
      </p:pic>
    </p:spTree>
    <p:extLst>
      <p:ext uri="{BB962C8B-B14F-4D97-AF65-F5344CB8AC3E}">
        <p14:creationId xmlns:p14="http://schemas.microsoft.com/office/powerpoint/2010/main" val="11390627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858945" y="1365997"/>
            <a:ext cx="4551903" cy="2369265"/>
          </a:xfrm>
          <a:prstGeom prst="rect">
            <a:avLst/>
          </a:prstGeom>
        </p:spPr>
      </p:pic>
    </p:spTree>
    <p:extLst>
      <p:ext uri="{BB962C8B-B14F-4D97-AF65-F5344CB8AC3E}">
        <p14:creationId xmlns:p14="http://schemas.microsoft.com/office/powerpoint/2010/main" val="5748187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2449;p176"/>
          <p:cNvPicPr preferRelativeResize="0"/>
          <p:nvPr/>
        </p:nvPicPr>
        <p:blipFill rotWithShape="1">
          <a:blip r:embed="rId2">
            <a:alphaModFix/>
          </a:blip>
          <a:srcRect/>
          <a:stretch/>
        </p:blipFill>
        <p:spPr>
          <a:xfrm>
            <a:off x="1025743" y="257837"/>
            <a:ext cx="7190385" cy="4500994"/>
          </a:xfrm>
          <a:prstGeom prst="rect">
            <a:avLst/>
          </a:prstGeom>
          <a:noFill/>
          <a:ln>
            <a:noFill/>
          </a:ln>
        </p:spPr>
      </p:pic>
      <p:pic>
        <p:nvPicPr>
          <p:cNvPr id="4" name="Google Shape;2449;p176"/>
          <p:cNvPicPr preferRelativeResize="0"/>
          <p:nvPr/>
        </p:nvPicPr>
        <p:blipFill rotWithShape="1">
          <a:blip r:embed="rId3">
            <a:alphaModFix/>
          </a:blip>
          <a:srcRect/>
          <a:stretch/>
        </p:blipFill>
        <p:spPr>
          <a:xfrm>
            <a:off x="1054212" y="266210"/>
            <a:ext cx="7190385" cy="4500994"/>
          </a:xfrm>
          <a:prstGeom prst="rect">
            <a:avLst/>
          </a:prstGeom>
          <a:noFill/>
          <a:ln>
            <a:noFill/>
          </a:ln>
        </p:spPr>
      </p:pic>
      <p:grpSp>
        <p:nvGrpSpPr>
          <p:cNvPr id="5" name="Google Shape;2450;p176"/>
          <p:cNvGrpSpPr/>
          <p:nvPr/>
        </p:nvGrpSpPr>
        <p:grpSpPr>
          <a:xfrm>
            <a:off x="4220259" y="1404039"/>
            <a:ext cx="1835700" cy="2250868"/>
            <a:chOff x="4220259" y="1404039"/>
            <a:chExt cx="1835700" cy="2250868"/>
          </a:xfrm>
        </p:grpSpPr>
        <p:sp>
          <p:nvSpPr>
            <p:cNvPr id="6" name="Google Shape;2451;p176"/>
            <p:cNvSpPr txBox="1"/>
            <p:nvPr/>
          </p:nvSpPr>
          <p:spPr>
            <a:xfrm>
              <a:off x="4256851" y="1404039"/>
              <a:ext cx="1388400" cy="7695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0" i="0" u="none" strike="noStrike" cap="none">
                  <a:solidFill>
                    <a:schemeClr val="accent4"/>
                  </a:solidFill>
                  <a:latin typeface="Source Sans Pro"/>
                  <a:ea typeface="Source Sans Pro"/>
                  <a:cs typeface="Source Sans Pro"/>
                  <a:sym typeface="Source Sans Pro"/>
                </a:rPr>
                <a:t>tied for</a:t>
              </a:r>
              <a:br>
                <a:rPr lang="en-US" sz="2200" b="0" i="0" u="none" strike="noStrike" cap="none">
                  <a:solidFill>
                    <a:schemeClr val="accent4"/>
                  </a:solidFill>
                  <a:latin typeface="Source Sans Pro"/>
                  <a:ea typeface="Source Sans Pro"/>
                  <a:cs typeface="Source Sans Pro"/>
                  <a:sym typeface="Source Sans Pro"/>
                </a:rPr>
              </a:br>
              <a:r>
                <a:rPr lang="en-US" sz="2200" b="0" i="0" u="none" strike="noStrike" cap="none">
                  <a:solidFill>
                    <a:schemeClr val="accent4"/>
                  </a:solidFill>
                  <a:latin typeface="Source Sans Pro"/>
                  <a:ea typeface="Source Sans Pro"/>
                  <a:cs typeface="Source Sans Pro"/>
                  <a:sym typeface="Source Sans Pro"/>
                </a:rPr>
                <a:t>best score</a:t>
              </a:r>
              <a:endParaRPr/>
            </a:p>
          </p:txBody>
        </p:sp>
        <p:cxnSp>
          <p:nvCxnSpPr>
            <p:cNvPr id="7" name="Google Shape;2452;p176"/>
            <p:cNvCxnSpPr/>
            <p:nvPr/>
          </p:nvCxnSpPr>
          <p:spPr>
            <a:xfrm>
              <a:off x="4951051" y="2173539"/>
              <a:ext cx="187200" cy="1050600"/>
            </a:xfrm>
            <a:prstGeom prst="straightConnector1">
              <a:avLst/>
            </a:prstGeom>
            <a:noFill/>
            <a:ln w="25400" cap="flat" cmpd="sng">
              <a:solidFill>
                <a:schemeClr val="accent4"/>
              </a:solidFill>
              <a:prstDash val="solid"/>
              <a:round/>
              <a:headEnd type="none" w="sm" len="sm"/>
              <a:tailEnd type="triangle" w="med" len="med"/>
            </a:ln>
            <a:effectLst>
              <a:outerShdw blurRad="40000" dist="20000" dir="5400000" rotWithShape="0">
                <a:srgbClr val="000000">
                  <a:alpha val="37650"/>
                </a:srgbClr>
              </a:outerShdw>
            </a:effectLst>
          </p:spPr>
        </p:cxnSp>
        <p:sp>
          <p:nvSpPr>
            <p:cNvPr id="8" name="Google Shape;2453;p176"/>
            <p:cNvSpPr/>
            <p:nvPr/>
          </p:nvSpPr>
          <p:spPr>
            <a:xfrm>
              <a:off x="4220259" y="3224107"/>
              <a:ext cx="1835700" cy="430800"/>
            </a:xfrm>
            <a:prstGeom prst="rect">
              <a:avLst/>
            </a:prstGeom>
            <a:noFill/>
            <a:ln w="31750" cap="flat" cmpd="sng">
              <a:solidFill>
                <a:schemeClr val="accent2"/>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 name="Google Shape;2454;p176"/>
          <p:cNvGrpSpPr/>
          <p:nvPr/>
        </p:nvGrpSpPr>
        <p:grpSpPr>
          <a:xfrm>
            <a:off x="6196622" y="1435946"/>
            <a:ext cx="1605000" cy="2218961"/>
            <a:chOff x="6196622" y="1435946"/>
            <a:chExt cx="1605000" cy="2218961"/>
          </a:xfrm>
        </p:grpSpPr>
        <p:sp>
          <p:nvSpPr>
            <p:cNvPr id="10" name="Google Shape;2455;p176"/>
            <p:cNvSpPr txBox="1"/>
            <p:nvPr/>
          </p:nvSpPr>
          <p:spPr>
            <a:xfrm>
              <a:off x="6196622" y="1435946"/>
              <a:ext cx="1605000" cy="430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200" b="0" i="0" u="none" strike="noStrike" cap="none">
                  <a:solidFill>
                    <a:schemeClr val="accent4"/>
                  </a:solidFill>
                  <a:latin typeface="Source Sans Pro"/>
                  <a:ea typeface="Source Sans Pro"/>
                  <a:cs typeface="Source Sans Pro"/>
                  <a:sym typeface="Source Sans Pro"/>
                </a:rPr>
                <a:t>20 mins late</a:t>
              </a:r>
              <a:endParaRPr/>
            </a:p>
          </p:txBody>
        </p:sp>
        <p:cxnSp>
          <p:nvCxnSpPr>
            <p:cNvPr id="11" name="Google Shape;2456;p176"/>
            <p:cNvCxnSpPr/>
            <p:nvPr/>
          </p:nvCxnSpPr>
          <p:spPr>
            <a:xfrm flipH="1">
              <a:off x="6858422" y="1866746"/>
              <a:ext cx="140700" cy="1357200"/>
            </a:xfrm>
            <a:prstGeom prst="straightConnector1">
              <a:avLst/>
            </a:prstGeom>
            <a:noFill/>
            <a:ln w="25400" cap="flat" cmpd="sng">
              <a:solidFill>
                <a:schemeClr val="accent4"/>
              </a:solidFill>
              <a:prstDash val="solid"/>
              <a:round/>
              <a:headEnd type="none" w="sm" len="sm"/>
              <a:tailEnd type="triangle" w="med" len="med"/>
            </a:ln>
            <a:effectLst>
              <a:outerShdw blurRad="40000" dist="20000" dir="5400000" rotWithShape="0">
                <a:srgbClr val="000000">
                  <a:alpha val="37650"/>
                </a:srgbClr>
              </a:outerShdw>
            </a:effectLst>
          </p:spPr>
        </p:cxnSp>
        <p:sp>
          <p:nvSpPr>
            <p:cNvPr id="12" name="Google Shape;2457;p176"/>
            <p:cNvSpPr/>
            <p:nvPr/>
          </p:nvSpPr>
          <p:spPr>
            <a:xfrm>
              <a:off x="6238222" y="3224107"/>
              <a:ext cx="1205700" cy="430800"/>
            </a:xfrm>
            <a:prstGeom prst="rect">
              <a:avLst/>
            </a:prstGeom>
            <a:noFill/>
            <a:ln w="31750" cap="flat" cmpd="sng">
              <a:solidFill>
                <a:schemeClr val="accent2"/>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391171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462;p177"/>
          <p:cNvPicPr preferRelativeResize="0"/>
          <p:nvPr/>
        </p:nvPicPr>
        <p:blipFill rotWithShape="1">
          <a:blip r:embed="rId2">
            <a:alphaModFix/>
          </a:blip>
          <a:srcRect/>
          <a:stretch/>
        </p:blipFill>
        <p:spPr>
          <a:xfrm>
            <a:off x="906423" y="422031"/>
            <a:ext cx="7222694" cy="4588164"/>
          </a:xfrm>
          <a:prstGeom prst="rect">
            <a:avLst/>
          </a:prstGeom>
          <a:noFill/>
          <a:ln>
            <a:noFill/>
          </a:ln>
        </p:spPr>
      </p:pic>
    </p:spTree>
    <p:extLst>
      <p:ext uri="{BB962C8B-B14F-4D97-AF65-F5344CB8AC3E}">
        <p14:creationId xmlns:p14="http://schemas.microsoft.com/office/powerpoint/2010/main" val="1972588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Meanwhile</a:t>
            </a:r>
            <a:r>
              <a:rPr lang="mr-IN" dirty="0" smtClean="0"/>
              <a:t>…</a:t>
            </a:r>
            <a:endParaRPr lang="en-US" dirty="0"/>
          </a:p>
        </p:txBody>
      </p:sp>
      <p:sp>
        <p:nvSpPr>
          <p:cNvPr id="3" name="Content Placeholder 2"/>
          <p:cNvSpPr>
            <a:spLocks noGrp="1"/>
          </p:cNvSpPr>
          <p:nvPr>
            <p:ph idx="1"/>
          </p:nvPr>
        </p:nvSpPr>
        <p:spPr>
          <a:xfrm>
            <a:off x="169863" y="1443491"/>
            <a:ext cx="8850312" cy="3394075"/>
          </a:xfrm>
        </p:spPr>
        <p:txBody>
          <a:bodyPr/>
          <a:lstStyle/>
          <a:p>
            <a:r>
              <a:rPr lang="en-US" dirty="0" smtClean="0"/>
              <a:t>Joey morphing from an ML to a system student ;-) </a:t>
            </a:r>
          </a:p>
          <a:p>
            <a:endParaRPr lang="en-US" dirty="0"/>
          </a:p>
        </p:txBody>
      </p:sp>
      <p:pic>
        <p:nvPicPr>
          <p:cNvPr id="5" name="Picture 4"/>
          <p:cNvPicPr>
            <a:picLocks noChangeAspect="1"/>
          </p:cNvPicPr>
          <p:nvPr/>
        </p:nvPicPr>
        <p:blipFill>
          <a:blip r:embed="rId2"/>
          <a:stretch>
            <a:fillRect/>
          </a:stretch>
        </p:blipFill>
        <p:spPr>
          <a:xfrm>
            <a:off x="7622098" y="206375"/>
            <a:ext cx="1212981" cy="1698172"/>
          </a:xfrm>
          <a:prstGeom prst="rect">
            <a:avLst/>
          </a:prstGeom>
        </p:spPr>
      </p:pic>
      <p:pic>
        <p:nvPicPr>
          <p:cNvPr id="6" name="Picture 5"/>
          <p:cNvPicPr>
            <a:picLocks noChangeAspect="1"/>
          </p:cNvPicPr>
          <p:nvPr/>
        </p:nvPicPr>
        <p:blipFill>
          <a:blip r:embed="rId3"/>
          <a:stretch>
            <a:fillRect/>
          </a:stretch>
        </p:blipFill>
        <p:spPr>
          <a:xfrm>
            <a:off x="1319255" y="2420730"/>
            <a:ext cx="6189785" cy="2115649"/>
          </a:xfrm>
          <a:prstGeom prst="rect">
            <a:avLst/>
          </a:prstGeom>
        </p:spPr>
      </p:pic>
    </p:spTree>
    <p:extLst>
      <p:ext uri="{BB962C8B-B14F-4D97-AF65-F5344CB8AC3E}">
        <p14:creationId xmlns:p14="http://schemas.microsoft.com/office/powerpoint/2010/main" val="2627377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a:t>
            </a:r>
            <a:r>
              <a:rPr lang="en-US" dirty="0" smtClean="0"/>
              <a:t>Information</a:t>
            </a:r>
            <a:endParaRPr lang="en-US" dirty="0"/>
          </a:p>
        </p:txBody>
      </p:sp>
      <p:sp>
        <p:nvSpPr>
          <p:cNvPr id="3" name="Text Placeholder 2"/>
          <p:cNvSpPr>
            <a:spLocks noGrp="1"/>
          </p:cNvSpPr>
          <p:nvPr>
            <p:ph type="body" idx="1"/>
          </p:nvPr>
        </p:nvSpPr>
        <p:spPr>
          <a:xfrm>
            <a:off x="311700" y="1152475"/>
            <a:ext cx="8832300" cy="3416400"/>
          </a:xfrm>
        </p:spPr>
        <p:txBody>
          <a:bodyPr/>
          <a:lstStyle/>
          <a:p>
            <a:r>
              <a:rPr lang="en-US" dirty="0" smtClean="0"/>
              <a:t>Course website:  </a:t>
            </a:r>
          </a:p>
          <a:p>
            <a:pPr lvl="1"/>
            <a:r>
              <a:rPr lang="en-US" b="1" dirty="0" smtClean="0">
                <a:hlinkClick r:id="rId2"/>
              </a:rPr>
              <a:t>https://ucbrise.github.io/cs294-ai-sys-sp19/</a:t>
            </a:r>
            <a:endParaRPr lang="en-US" dirty="0" smtClean="0"/>
          </a:p>
          <a:p>
            <a:pPr lvl="2"/>
            <a:r>
              <a:rPr lang="en-US" dirty="0" smtClean="0"/>
              <a:t>It </a:t>
            </a:r>
            <a:r>
              <a:rPr lang="en-US" dirty="0"/>
              <a:t>is on </a:t>
            </a:r>
            <a:r>
              <a:rPr lang="en-US" dirty="0" err="1"/>
              <a:t>Github</a:t>
            </a:r>
            <a:r>
              <a:rPr lang="en-US" dirty="0"/>
              <a:t> so you can contribute content! </a:t>
            </a:r>
            <a:endParaRPr lang="en-US" dirty="0" smtClean="0"/>
          </a:p>
          <a:p>
            <a:pPr lvl="2"/>
            <a:endParaRPr lang="en-US" dirty="0" smtClean="0"/>
          </a:p>
          <a:p>
            <a:r>
              <a:rPr lang="en-US" dirty="0" smtClean="0"/>
              <a:t>Please subscribe to piazza:</a:t>
            </a:r>
          </a:p>
          <a:p>
            <a:pPr lvl="1"/>
            <a:r>
              <a:rPr lang="en-US" b="1" dirty="0" smtClean="0">
                <a:hlinkClick r:id="rId3"/>
              </a:rPr>
              <a:t>http</a:t>
            </a:r>
            <a:r>
              <a:rPr lang="en-US" b="1" dirty="0">
                <a:hlinkClick r:id="rId3"/>
              </a:rPr>
              <a:t>://</a:t>
            </a:r>
            <a:r>
              <a:rPr lang="en-US" b="1" dirty="0" smtClean="0">
                <a:hlinkClick r:id="rId3"/>
              </a:rPr>
              <a:t>piazza.com/berkeley/spring2019/cs294159/home</a:t>
            </a:r>
            <a:endParaRPr lang="en-US" b="1" dirty="0"/>
          </a:p>
          <a:p>
            <a:endParaRPr lang="en-US" dirty="0"/>
          </a:p>
          <a:p>
            <a:r>
              <a:rPr lang="en-US" dirty="0" smtClean="0"/>
              <a:t>Schedule and reading list are subject to change</a:t>
            </a:r>
            <a:endParaRPr lang="en-US" dirty="0"/>
          </a:p>
          <a:p>
            <a:endParaRPr lang="en-US" dirty="0"/>
          </a:p>
        </p:txBody>
      </p:sp>
      <p:sp>
        <p:nvSpPr>
          <p:cNvPr id="4" name="Slide Number Placeholder 3"/>
          <p:cNvSpPr>
            <a:spLocks noGrp="1"/>
          </p:cNvSpPr>
          <p:nvPr>
            <p:ph type="sldNum" idx="4294967295"/>
          </p:nvPr>
        </p:nvSpPr>
        <p:spPr>
          <a:xfrm>
            <a:off x="8472457" y="4663216"/>
            <a:ext cx="548699" cy="393600"/>
          </a:xfrm>
          <a:prstGeom prst="rect">
            <a:avLst/>
          </a:prstGeom>
        </p:spPr>
        <p:txBody>
          <a:bodyPr/>
          <a:lstStyle/>
          <a:p>
            <a:pPr>
              <a:spcBef>
                <a:spcPts val="0"/>
              </a:spcBef>
            </a:pPr>
            <a:fld id="{00000000-1234-1234-1234-123412341234}" type="slidenum">
              <a:rPr lang="en" smtClean="0"/>
              <a:pPr>
                <a:spcBef>
                  <a:spcPts val="0"/>
                </a:spcBef>
              </a:pPr>
              <a:t>2</a:t>
            </a:fld>
            <a:endParaRPr lang="en"/>
          </a:p>
        </p:txBody>
      </p:sp>
    </p:spTree>
    <p:extLst>
      <p:ext uri="{BB962C8B-B14F-4D97-AF65-F5344CB8AC3E}">
        <p14:creationId xmlns:p14="http://schemas.microsoft.com/office/powerpoint/2010/main" val="36890720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a:xfrm>
            <a:off x="169863" y="1332960"/>
            <a:ext cx="8850312" cy="3394075"/>
          </a:xfrm>
        </p:spPr>
        <p:txBody>
          <a:bodyPr/>
          <a:lstStyle/>
          <a:p>
            <a:r>
              <a:rPr lang="en-US" dirty="0" smtClean="0"/>
              <a:t>Jeff Dean’s favorite talk about how </a:t>
            </a:r>
          </a:p>
          <a:p>
            <a:pPr lvl="1"/>
            <a:r>
              <a:rPr lang="en-US" dirty="0" smtClean="0"/>
              <a:t>AI can get rid of all hacks and heuristics in systems</a:t>
            </a:r>
          </a:p>
          <a:p>
            <a:pPr lvl="1"/>
            <a:r>
              <a:rPr lang="en-US" dirty="0" smtClean="0"/>
              <a:t>And how hardware &amp; software can revolutionize AI</a:t>
            </a:r>
            <a:endParaRPr lang="en-US" dirty="0"/>
          </a:p>
        </p:txBody>
      </p:sp>
      <p:pic>
        <p:nvPicPr>
          <p:cNvPr id="7" name="Picture 6"/>
          <p:cNvPicPr>
            <a:picLocks noChangeAspect="1"/>
          </p:cNvPicPr>
          <p:nvPr/>
        </p:nvPicPr>
        <p:blipFill>
          <a:blip r:embed="rId2"/>
          <a:stretch>
            <a:fillRect/>
          </a:stretch>
        </p:blipFill>
        <p:spPr>
          <a:xfrm>
            <a:off x="3797649" y="3162217"/>
            <a:ext cx="3326004" cy="635854"/>
          </a:xfrm>
          <a:prstGeom prst="rect">
            <a:avLst/>
          </a:prstGeom>
        </p:spPr>
      </p:pic>
      <p:pic>
        <p:nvPicPr>
          <p:cNvPr id="9" name="Picture 8"/>
          <p:cNvPicPr>
            <a:picLocks noChangeAspect="1"/>
          </p:cNvPicPr>
          <p:nvPr/>
        </p:nvPicPr>
        <p:blipFill>
          <a:blip r:embed="rId3"/>
          <a:stretch>
            <a:fillRect/>
          </a:stretch>
        </p:blipFill>
        <p:spPr>
          <a:xfrm>
            <a:off x="807120" y="2791138"/>
            <a:ext cx="2785352" cy="1559797"/>
          </a:xfrm>
          <a:prstGeom prst="rect">
            <a:avLst/>
          </a:prstGeom>
        </p:spPr>
      </p:pic>
      <p:pic>
        <p:nvPicPr>
          <p:cNvPr id="10" name="Picture 9"/>
          <p:cNvPicPr>
            <a:picLocks noChangeAspect="1"/>
          </p:cNvPicPr>
          <p:nvPr/>
        </p:nvPicPr>
        <p:blipFill>
          <a:blip r:embed="rId4"/>
          <a:stretch>
            <a:fillRect/>
          </a:stretch>
        </p:blipFill>
        <p:spPr>
          <a:xfrm>
            <a:off x="5460651" y="276651"/>
            <a:ext cx="1573947" cy="1573947"/>
          </a:xfrm>
          <a:prstGeom prst="rect">
            <a:avLst/>
          </a:prstGeom>
        </p:spPr>
      </p:pic>
    </p:spTree>
    <p:extLst>
      <p:ext uri="{BB962C8B-B14F-4D97-AF65-F5344CB8AC3E}">
        <p14:creationId xmlns:p14="http://schemas.microsoft.com/office/powerpoint/2010/main" val="9887359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Proliferation of venues</a:t>
            </a:r>
            <a:r>
              <a:rPr lang="mr-IN" dirty="0" smtClean="0"/>
              <a: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45942"/>
            <a:ext cx="9144000" cy="686382"/>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52164"/>
            <a:ext cx="9144000" cy="685510"/>
          </a:xfrm>
          <a:prstGeom prst="rect">
            <a:avLst/>
          </a:prstGeom>
        </p:spPr>
      </p:pic>
      <p:pic>
        <p:nvPicPr>
          <p:cNvPr id="3" name="Picture 2"/>
          <p:cNvPicPr>
            <a:picLocks noChangeAspect="1"/>
          </p:cNvPicPr>
          <p:nvPr/>
        </p:nvPicPr>
        <p:blipFill>
          <a:blip r:embed="rId4"/>
          <a:stretch>
            <a:fillRect/>
          </a:stretch>
        </p:blipFill>
        <p:spPr>
          <a:xfrm>
            <a:off x="6578918" y="1125846"/>
            <a:ext cx="1874541" cy="176206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12694" y="3157514"/>
            <a:ext cx="4359895" cy="1628972"/>
          </a:xfrm>
          <a:prstGeom prst="rect">
            <a:avLst/>
          </a:prstGeom>
        </p:spPr>
      </p:pic>
    </p:spTree>
    <p:extLst>
      <p:ext uri="{BB962C8B-B14F-4D97-AF65-F5344CB8AC3E}">
        <p14:creationId xmlns:p14="http://schemas.microsoft.com/office/powerpoint/2010/main" val="18807697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53623"/>
            <a:ext cx="8520599" cy="572699"/>
          </a:xfrm>
        </p:spPr>
        <p:txBody>
          <a:bodyPr/>
          <a:lstStyle/>
          <a:p>
            <a:r>
              <a:rPr lang="en-US" dirty="0" smtClean="0"/>
              <a:t>The need </a:t>
            </a:r>
            <a:r>
              <a:rPr lang="en-US" smtClean="0"/>
              <a:t>for systems</a:t>
            </a:r>
            <a:endParaRPr lang="en-US"/>
          </a:p>
        </p:txBody>
      </p:sp>
      <p:sp>
        <p:nvSpPr>
          <p:cNvPr id="6" name="Rectangle 5"/>
          <p:cNvSpPr/>
          <p:nvPr/>
        </p:nvSpPr>
        <p:spPr>
          <a:xfrm>
            <a:off x="20096" y="4787964"/>
            <a:ext cx="4177747" cy="276999"/>
          </a:xfrm>
          <a:prstGeom prst="rect">
            <a:avLst/>
          </a:prstGeom>
        </p:spPr>
        <p:txBody>
          <a:bodyPr wrap="none">
            <a:spAutoFit/>
          </a:bodyPr>
          <a:lstStyle/>
          <a:p>
            <a:r>
              <a:rPr lang="en-US" sz="1200" dirty="0" smtClean="0">
                <a:latin typeface="Helvetica" charset="0"/>
                <a:ea typeface="Helvetica" charset="0"/>
                <a:cs typeface="Helvetica" charset="0"/>
              </a:rPr>
              <a:t>AI and Compute (https</a:t>
            </a:r>
            <a:r>
              <a:rPr lang="en-US" sz="1200" dirty="0">
                <a:latin typeface="Helvetica" charset="0"/>
                <a:ea typeface="Helvetica" charset="0"/>
                <a:cs typeface="Helvetica" charset="0"/>
              </a:rPr>
              <a:t>://</a:t>
            </a:r>
            <a:r>
              <a:rPr lang="en-US" sz="1200" dirty="0" err="1">
                <a:latin typeface="Helvetica" charset="0"/>
                <a:ea typeface="Helvetica" charset="0"/>
                <a:cs typeface="Helvetica" charset="0"/>
              </a:rPr>
              <a:t>blog.openai.com</a:t>
            </a:r>
            <a:r>
              <a:rPr lang="en-US" sz="1200" dirty="0">
                <a:latin typeface="Helvetica" charset="0"/>
                <a:ea typeface="Helvetica" charset="0"/>
                <a:cs typeface="Helvetica" charset="0"/>
              </a:rPr>
              <a:t>/</a:t>
            </a:r>
            <a:r>
              <a:rPr lang="en-US" sz="1200" dirty="0" err="1">
                <a:latin typeface="Helvetica" charset="0"/>
                <a:ea typeface="Helvetica" charset="0"/>
                <a:cs typeface="Helvetica" charset="0"/>
              </a:rPr>
              <a:t>ai</a:t>
            </a:r>
            <a:r>
              <a:rPr lang="en-US" sz="1200" dirty="0">
                <a:latin typeface="Helvetica" charset="0"/>
                <a:ea typeface="Helvetica" charset="0"/>
                <a:cs typeface="Helvetica" charset="0"/>
              </a:rPr>
              <a:t>-and-compute</a:t>
            </a:r>
            <a:r>
              <a:rPr lang="en-US" sz="1200" dirty="0" smtClean="0">
                <a:latin typeface="Helvetica" charset="0"/>
                <a:ea typeface="Helvetica" charset="0"/>
                <a:cs typeface="Helvetica" charset="0"/>
              </a:rPr>
              <a:t>/)</a:t>
            </a:r>
            <a:endParaRPr lang="en-US" sz="1200" dirty="0">
              <a:latin typeface="Helvetica" charset="0"/>
              <a:ea typeface="Helvetica" charset="0"/>
              <a:cs typeface="Helvetica" charset="0"/>
            </a:endParaRPr>
          </a:p>
        </p:txBody>
      </p:sp>
      <p:pic>
        <p:nvPicPr>
          <p:cNvPr id="2052" name="Picture 4" descr="https://blog.openai.com/content/images/2018/05/compute_diagram-log@2x-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8683" y="766149"/>
            <a:ext cx="5464970" cy="4280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64331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098" name="Picture 2" descr="https://cdn-images-1.medium.com/max/2000/0*znJS1Aygd_B-u9r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931" y="60288"/>
            <a:ext cx="8428022" cy="45688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029768"/>
            <a:ext cx="9143999" cy="88425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latin typeface="Helvetica" charset="0"/>
                <a:ea typeface="Helvetica" charset="0"/>
                <a:cs typeface="Helvetica" charset="0"/>
              </a:rPr>
              <a:t>How do you rise above the “noise”? </a:t>
            </a:r>
            <a:endParaRPr lang="en-US" sz="2800" dirty="0">
              <a:latin typeface="Helvetica" charset="0"/>
              <a:ea typeface="Helvetica" charset="0"/>
              <a:cs typeface="Helvetica" charset="0"/>
            </a:endParaRPr>
          </a:p>
        </p:txBody>
      </p:sp>
      <p:sp>
        <p:nvSpPr>
          <p:cNvPr id="6" name="Rectangle 5"/>
          <p:cNvSpPr/>
          <p:nvPr/>
        </p:nvSpPr>
        <p:spPr>
          <a:xfrm>
            <a:off x="516447" y="4667336"/>
            <a:ext cx="8269794" cy="461665"/>
          </a:xfrm>
          <a:prstGeom prst="rect">
            <a:avLst/>
          </a:prstGeom>
        </p:spPr>
        <p:txBody>
          <a:bodyPr wrap="square">
            <a:spAutoFit/>
          </a:bodyPr>
          <a:lstStyle/>
          <a:p>
            <a:r>
              <a:rPr lang="en-US" sz="1200" dirty="0" smtClean="0">
                <a:latin typeface="Helvetica" charset="0"/>
                <a:ea typeface="Helvetica" charset="0"/>
                <a:cs typeface="Helvetica" charset="0"/>
              </a:rPr>
              <a:t>“A </a:t>
            </a:r>
            <a:r>
              <a:rPr lang="en-US" sz="1200" dirty="0">
                <a:latin typeface="Helvetica" charset="0"/>
                <a:ea typeface="Helvetica" charset="0"/>
                <a:cs typeface="Helvetica" charset="0"/>
              </a:rPr>
              <a:t>New Golden Age in Computer Architecture: Empowering the Machine-Learning </a:t>
            </a:r>
            <a:r>
              <a:rPr lang="en-US" sz="1200" dirty="0" smtClean="0">
                <a:latin typeface="Helvetica" charset="0"/>
                <a:ea typeface="Helvetica" charset="0"/>
                <a:cs typeface="Helvetica" charset="0"/>
              </a:rPr>
              <a:t>Revolution”,</a:t>
            </a:r>
            <a:endParaRPr lang="en-US" sz="1200" dirty="0">
              <a:latin typeface="Helvetica" charset="0"/>
              <a:ea typeface="Helvetica" charset="0"/>
              <a:cs typeface="Helvetica" charset="0"/>
            </a:endParaRPr>
          </a:p>
          <a:p>
            <a:r>
              <a:rPr lang="en-US" sz="1200" dirty="0" smtClean="0">
                <a:latin typeface="Helvetica" charset="0"/>
                <a:ea typeface="Helvetica" charset="0"/>
                <a:cs typeface="Helvetica" charset="0"/>
              </a:rPr>
              <a:t>https</a:t>
            </a:r>
            <a:r>
              <a:rPr lang="en-US" sz="1200" dirty="0">
                <a:latin typeface="Helvetica" charset="0"/>
                <a:ea typeface="Helvetica" charset="0"/>
                <a:cs typeface="Helvetica" charset="0"/>
              </a:rPr>
              <a:t>://</a:t>
            </a:r>
            <a:r>
              <a:rPr lang="en-US" sz="1200" dirty="0" err="1">
                <a:latin typeface="Helvetica" charset="0"/>
                <a:ea typeface="Helvetica" charset="0"/>
                <a:cs typeface="Helvetica" charset="0"/>
              </a:rPr>
              <a:t>ieeexplore.ieee.org</a:t>
            </a:r>
            <a:r>
              <a:rPr lang="en-US" sz="1200" dirty="0">
                <a:latin typeface="Helvetica" charset="0"/>
                <a:ea typeface="Helvetica" charset="0"/>
                <a:cs typeface="Helvetica" charset="0"/>
              </a:rPr>
              <a:t>/document/8259424</a:t>
            </a:r>
          </a:p>
        </p:txBody>
      </p:sp>
    </p:spTree>
    <p:extLst>
      <p:ext uri="{BB962C8B-B14F-4D97-AF65-F5344CB8AC3E}">
        <p14:creationId xmlns:p14="http://schemas.microsoft.com/office/powerpoint/2010/main" val="1778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rgbClr val="FF9400"/>
                </a:solidFill>
              </a:rPr>
              <a:t>Work on great problems!</a:t>
            </a:r>
            <a:endParaRPr lang="en-US" dirty="0">
              <a:solidFill>
                <a:srgbClr val="FF9400"/>
              </a:solidFill>
            </a:endParaRPr>
          </a:p>
        </p:txBody>
      </p:sp>
      <p:sp>
        <p:nvSpPr>
          <p:cNvPr id="4" name="Footer Placeholder 3"/>
          <p:cNvSpPr>
            <a:spLocks noGrp="1"/>
          </p:cNvSpPr>
          <p:nvPr>
            <p:ph type="ftr" idx="11"/>
          </p:nvPr>
        </p:nvSpPr>
        <p:spPr/>
        <p:txBody>
          <a:bodyPr/>
          <a:lstStyle/>
          <a:p>
            <a:endParaRPr lang="en-US"/>
          </a:p>
        </p:txBody>
      </p:sp>
      <p:sp>
        <p:nvSpPr>
          <p:cNvPr id="5" name="Slide Number Placeholder 4"/>
          <p:cNvSpPr>
            <a:spLocks noGrp="1"/>
          </p:cNvSpPr>
          <p:nvPr>
            <p:ph type="sldNum" idx="12"/>
          </p:nvPr>
        </p:nvSpPr>
        <p:spPr/>
        <p:txBody>
          <a:bodyPr/>
          <a:lstStyle/>
          <a:p>
            <a:fld id="{00000000-1234-1234-1234-123412341234}" type="slidenum">
              <a:rPr lang="uk-UA" smtClean="0"/>
              <a:pPr/>
              <a:t>24</a:t>
            </a:fld>
            <a:endParaRPr lang="uk-UA"/>
          </a:p>
        </p:txBody>
      </p:sp>
    </p:spTree>
    <p:extLst>
      <p:ext uri="{BB962C8B-B14F-4D97-AF65-F5344CB8AC3E}">
        <p14:creationId xmlns:p14="http://schemas.microsoft.com/office/powerpoint/2010/main" val="2048126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Disclaimer</a:t>
            </a:r>
            <a:endParaRPr lang="en-US" dirty="0"/>
          </a:p>
        </p:txBody>
      </p:sp>
      <p:sp>
        <p:nvSpPr>
          <p:cNvPr id="3" name="Content Placeholder 2"/>
          <p:cNvSpPr>
            <a:spLocks noGrp="1"/>
          </p:cNvSpPr>
          <p:nvPr>
            <p:ph idx="1"/>
          </p:nvPr>
        </p:nvSpPr>
        <p:spPr/>
        <p:txBody>
          <a:bodyPr/>
          <a:lstStyle/>
          <a:p>
            <a:r>
              <a:rPr lang="en-US" dirty="0" smtClean="0"/>
              <a:t>My (biased) opinion</a:t>
            </a:r>
          </a:p>
          <a:p>
            <a:endParaRPr lang="en-US" dirty="0"/>
          </a:p>
          <a:p>
            <a:r>
              <a:rPr lang="en-US" dirty="0" smtClean="0"/>
              <a:t>Based on my experience</a:t>
            </a:r>
          </a:p>
          <a:p>
            <a:endParaRPr lang="en-US" dirty="0"/>
          </a:p>
          <a:p>
            <a:r>
              <a:rPr lang="en-US" dirty="0" smtClean="0"/>
              <a:t>Not the only path to success</a:t>
            </a:r>
            <a:endParaRPr lang="en-US" dirty="0"/>
          </a:p>
        </p:txBody>
      </p:sp>
    </p:spTree>
    <p:extLst>
      <p:ext uri="{BB962C8B-B14F-4D97-AF65-F5344CB8AC3E}">
        <p14:creationId xmlns:p14="http://schemas.microsoft.com/office/powerpoint/2010/main" val="12902201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want “proof”?</a:t>
            </a:r>
            <a:endParaRPr lang="en-US" dirty="0"/>
          </a:p>
        </p:txBody>
      </p:sp>
      <p:sp>
        <p:nvSpPr>
          <p:cNvPr id="3" name="Content Placeholder 2"/>
          <p:cNvSpPr>
            <a:spLocks noGrp="1"/>
          </p:cNvSpPr>
          <p:nvPr>
            <p:ph idx="1"/>
          </p:nvPr>
        </p:nvSpPr>
        <p:spPr>
          <a:xfrm>
            <a:off x="169863" y="1312863"/>
            <a:ext cx="8850312" cy="3276515"/>
          </a:xfrm>
        </p:spPr>
        <p:txBody>
          <a:bodyPr/>
          <a:lstStyle/>
          <a:p>
            <a:r>
              <a:rPr lang="en-US" dirty="0" smtClean="0"/>
              <a:t>How did the last AI revolution started?</a:t>
            </a:r>
          </a:p>
          <a:p>
            <a:endParaRPr lang="en-US" dirty="0"/>
          </a:p>
          <a:p>
            <a:r>
              <a:rPr lang="en-US" dirty="0" smtClean="0"/>
              <a:t>Providing state-of-the-art results on OCR</a:t>
            </a:r>
          </a:p>
        </p:txBody>
      </p:sp>
      <p:grpSp>
        <p:nvGrpSpPr>
          <p:cNvPr id="7" name="Group 6"/>
          <p:cNvGrpSpPr/>
          <p:nvPr/>
        </p:nvGrpSpPr>
        <p:grpSpPr>
          <a:xfrm>
            <a:off x="743578" y="3009900"/>
            <a:ext cx="6983604" cy="1579478"/>
            <a:chOff x="1385538" y="3009900"/>
            <a:chExt cx="5895330" cy="1579478"/>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538" y="3009900"/>
              <a:ext cx="5658356" cy="1579478"/>
            </a:xfrm>
            <a:prstGeom prst="rect">
              <a:avLst/>
            </a:prstGeom>
          </p:spPr>
        </p:pic>
        <p:sp>
          <p:nvSpPr>
            <p:cNvPr id="6" name="TextBox 5"/>
            <p:cNvSpPr txBox="1"/>
            <p:nvPr/>
          </p:nvSpPr>
          <p:spPr>
            <a:xfrm>
              <a:off x="5345723" y="3888712"/>
              <a:ext cx="1935145" cy="369332"/>
            </a:xfrm>
            <a:prstGeom prst="rect">
              <a:avLst/>
            </a:prstGeom>
            <a:noFill/>
          </p:spPr>
          <p:txBody>
            <a:bodyPr wrap="none" rtlCol="0">
              <a:spAutoFit/>
            </a:bodyPr>
            <a:lstStyle/>
            <a:p>
              <a:r>
                <a:rPr lang="en-US" dirty="0" smtClean="0">
                  <a:solidFill>
                    <a:srgbClr val="FF9400"/>
                  </a:solidFill>
                  <a:latin typeface="Helvetica" charset="0"/>
                  <a:ea typeface="Helvetica" charset="0"/>
                  <a:cs typeface="Helvetica" charset="0"/>
                </a:rPr>
                <a:t>16,000+ citations</a:t>
              </a:r>
              <a:endParaRPr lang="en-US" dirty="0">
                <a:solidFill>
                  <a:srgbClr val="FF9400"/>
                </a:solidFill>
                <a:latin typeface="Helvetica" charset="0"/>
                <a:ea typeface="Helvetica" charset="0"/>
                <a:cs typeface="Helvetica" charset="0"/>
              </a:endParaRPr>
            </a:p>
          </p:txBody>
        </p:sp>
      </p:grpSp>
    </p:spTree>
    <p:extLst>
      <p:ext uri="{BB962C8B-B14F-4D97-AF65-F5344CB8AC3E}">
        <p14:creationId xmlns:p14="http://schemas.microsoft.com/office/powerpoint/2010/main" val="46191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want “proof”?</a:t>
            </a:r>
            <a:endParaRPr lang="en-US" dirty="0"/>
          </a:p>
        </p:txBody>
      </p:sp>
      <p:sp>
        <p:nvSpPr>
          <p:cNvPr id="3" name="Content Placeholder 2"/>
          <p:cNvSpPr>
            <a:spLocks noGrp="1"/>
          </p:cNvSpPr>
          <p:nvPr>
            <p:ph idx="1"/>
          </p:nvPr>
        </p:nvSpPr>
        <p:spPr/>
        <p:txBody>
          <a:bodyPr/>
          <a:lstStyle/>
          <a:p>
            <a:r>
              <a:rPr lang="en-US" dirty="0" smtClean="0"/>
              <a:t>How did the last AI revolution started?</a:t>
            </a:r>
          </a:p>
          <a:p>
            <a:endParaRPr lang="en-US" dirty="0"/>
          </a:p>
          <a:p>
            <a:r>
              <a:rPr lang="en-US" dirty="0" smtClean="0"/>
              <a:t>Providing state-of-the-art results on image recognition</a:t>
            </a:r>
          </a:p>
        </p:txBody>
      </p:sp>
      <p:grpSp>
        <p:nvGrpSpPr>
          <p:cNvPr id="9" name="Group 8"/>
          <p:cNvGrpSpPr/>
          <p:nvPr/>
        </p:nvGrpSpPr>
        <p:grpSpPr>
          <a:xfrm>
            <a:off x="1683563" y="2796051"/>
            <a:ext cx="6043619" cy="2185322"/>
            <a:chOff x="1683563" y="2796051"/>
            <a:chExt cx="6043619" cy="2185322"/>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3563" y="2796051"/>
              <a:ext cx="6043619" cy="2185322"/>
            </a:xfrm>
            <a:prstGeom prst="rect">
              <a:avLst/>
            </a:prstGeom>
          </p:spPr>
        </p:pic>
        <p:sp>
          <p:nvSpPr>
            <p:cNvPr id="8" name="TextBox 7"/>
            <p:cNvSpPr txBox="1"/>
            <p:nvPr/>
          </p:nvSpPr>
          <p:spPr>
            <a:xfrm>
              <a:off x="5485051" y="3898760"/>
              <a:ext cx="1935145" cy="369332"/>
            </a:xfrm>
            <a:prstGeom prst="rect">
              <a:avLst/>
            </a:prstGeom>
            <a:noFill/>
          </p:spPr>
          <p:txBody>
            <a:bodyPr wrap="none" rtlCol="0">
              <a:spAutoFit/>
            </a:bodyPr>
            <a:lstStyle/>
            <a:p>
              <a:r>
                <a:rPr lang="en-US" dirty="0" smtClean="0">
                  <a:solidFill>
                    <a:srgbClr val="FF9400"/>
                  </a:solidFill>
                  <a:latin typeface="Helvetica" charset="0"/>
                  <a:ea typeface="Helvetica" charset="0"/>
                  <a:cs typeface="Helvetica" charset="0"/>
                </a:rPr>
                <a:t>34,500+ citations</a:t>
              </a:r>
              <a:endParaRPr lang="en-US" dirty="0">
                <a:solidFill>
                  <a:srgbClr val="FF9400"/>
                </a:solidFill>
                <a:latin typeface="Helvetica" charset="0"/>
                <a:ea typeface="Helvetica" charset="0"/>
                <a:cs typeface="Helvetica" charset="0"/>
              </a:endParaRPr>
            </a:p>
          </p:txBody>
        </p:sp>
      </p:grpSp>
    </p:spTree>
    <p:extLst>
      <p:ext uri="{BB962C8B-B14F-4D97-AF65-F5344CB8AC3E}">
        <p14:creationId xmlns:p14="http://schemas.microsoft.com/office/powerpoint/2010/main" val="121470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line of argument</a:t>
            </a:r>
            <a:r>
              <a:rPr lang="mr-IN" dirty="0" smtClean="0"/>
              <a:t>…</a:t>
            </a:r>
            <a:endParaRPr lang="en-US" dirty="0"/>
          </a:p>
        </p:txBody>
      </p:sp>
      <p:sp>
        <p:nvSpPr>
          <p:cNvPr id="3" name="Content Placeholder 2"/>
          <p:cNvSpPr>
            <a:spLocks noGrp="1"/>
          </p:cNvSpPr>
          <p:nvPr>
            <p:ph idx="1"/>
          </p:nvPr>
        </p:nvSpPr>
        <p:spPr/>
        <p:txBody>
          <a:bodyPr/>
          <a:lstStyle/>
          <a:p>
            <a:r>
              <a:rPr lang="en-US" dirty="0" smtClean="0"/>
              <a:t>All of you are good problem solvers</a:t>
            </a:r>
          </a:p>
          <a:p>
            <a:pPr lvl="1"/>
            <a:r>
              <a:rPr lang="en-US" dirty="0" smtClean="0"/>
              <a:t>Good grades</a:t>
            </a:r>
          </a:p>
          <a:p>
            <a:pPr lvl="1"/>
            <a:r>
              <a:rPr lang="en-US" dirty="0" smtClean="0"/>
              <a:t>Good scores</a:t>
            </a:r>
          </a:p>
          <a:p>
            <a:pPr lvl="1"/>
            <a:r>
              <a:rPr lang="mr-IN" dirty="0" smtClean="0"/>
              <a:t>…</a:t>
            </a:r>
            <a:endParaRPr lang="en-US" dirty="0" smtClean="0"/>
          </a:p>
          <a:p>
            <a:endParaRPr lang="en-US" dirty="0" smtClean="0"/>
          </a:p>
          <a:p>
            <a:pPr marL="0"/>
            <a:r>
              <a:rPr lang="en-US" dirty="0" smtClean="0"/>
              <a:t>As such, the biggest differentiator is </a:t>
            </a:r>
            <a:r>
              <a:rPr lang="en-US" b="1" dirty="0" smtClean="0">
                <a:solidFill>
                  <a:srgbClr val="FF9400"/>
                </a:solidFill>
              </a:rPr>
              <a:t>the problem you are working on</a:t>
            </a:r>
          </a:p>
          <a:p>
            <a:endParaRPr lang="en-US" dirty="0"/>
          </a:p>
          <a:p>
            <a:endParaRPr lang="en-US" dirty="0"/>
          </a:p>
        </p:txBody>
      </p:sp>
    </p:spTree>
    <p:extLst>
      <p:ext uri="{BB962C8B-B14F-4D97-AF65-F5344CB8AC3E}">
        <p14:creationId xmlns:p14="http://schemas.microsoft.com/office/powerpoint/2010/main" val="1137191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good problem to work on?</a:t>
            </a:r>
            <a:endParaRPr lang="en-US" dirty="0"/>
          </a:p>
        </p:txBody>
      </p:sp>
      <p:sp>
        <p:nvSpPr>
          <p:cNvPr id="3" name="Content Placeholder 2"/>
          <p:cNvSpPr>
            <a:spLocks noGrp="1"/>
          </p:cNvSpPr>
          <p:nvPr>
            <p:ph idx="1"/>
          </p:nvPr>
        </p:nvSpPr>
        <p:spPr>
          <a:xfrm>
            <a:off x="169863" y="1063625"/>
            <a:ext cx="8850312" cy="3880164"/>
          </a:xfrm>
        </p:spPr>
        <p:txBody>
          <a:bodyPr>
            <a:normAutofit fontScale="92500" lnSpcReduction="10000"/>
          </a:bodyPr>
          <a:lstStyle/>
          <a:p>
            <a:r>
              <a:rPr lang="en-US" b="1" dirty="0" smtClean="0">
                <a:solidFill>
                  <a:srgbClr val="FF9400"/>
                </a:solidFill>
              </a:rPr>
              <a:t>Impact:</a:t>
            </a:r>
            <a:r>
              <a:rPr lang="en-US" dirty="0" smtClean="0"/>
              <a:t> someone cares about solving the problem</a:t>
            </a:r>
          </a:p>
          <a:p>
            <a:pPr lvl="1"/>
            <a:r>
              <a:rPr lang="en-US" dirty="0" smtClean="0"/>
              <a:t>The more people care, the better</a:t>
            </a:r>
          </a:p>
          <a:p>
            <a:r>
              <a:rPr lang="en-US" b="1" dirty="0" smtClean="0">
                <a:solidFill>
                  <a:srgbClr val="FF9400"/>
                </a:solidFill>
              </a:rPr>
              <a:t>Priority:</a:t>
            </a:r>
            <a:r>
              <a:rPr lang="en-US" dirty="0" smtClean="0"/>
              <a:t> you are among the first to work on the problem</a:t>
            </a:r>
            <a:endParaRPr lang="en-US" dirty="0"/>
          </a:p>
          <a:p>
            <a:pPr lvl="1"/>
            <a:r>
              <a:rPr lang="en-US" dirty="0" smtClean="0"/>
              <a:t>Increases the chances of being first to solve this problem</a:t>
            </a:r>
          </a:p>
          <a:p>
            <a:pPr lvl="1">
              <a:lnSpc>
                <a:spcPct val="110000"/>
              </a:lnSpc>
            </a:pPr>
            <a:r>
              <a:rPr lang="en-US" dirty="0" smtClean="0"/>
              <a:t>Caveat: </a:t>
            </a:r>
            <a:r>
              <a:rPr lang="en-US" dirty="0" smtClean="0">
                <a:solidFill>
                  <a:srgbClr val="FF9400"/>
                </a:solidFill>
              </a:rPr>
              <a:t>This is just “nice to have”. If you believe it’s an important problem and you are passionate bout it, go for it!</a:t>
            </a:r>
          </a:p>
          <a:p>
            <a:r>
              <a:rPr lang="en-US" b="1" dirty="0" smtClean="0">
                <a:solidFill>
                  <a:srgbClr val="FF9400"/>
                </a:solidFill>
              </a:rPr>
              <a:t>Edge:</a:t>
            </a:r>
            <a:r>
              <a:rPr lang="en-US" dirty="0" smtClean="0"/>
              <a:t> You have an expertise (edge) to solve the problem</a:t>
            </a:r>
          </a:p>
          <a:p>
            <a:r>
              <a:rPr lang="en-US" b="1" dirty="0" smtClean="0">
                <a:solidFill>
                  <a:srgbClr val="FF9400"/>
                </a:solidFill>
              </a:rPr>
              <a:t>Incremental: </a:t>
            </a:r>
            <a:r>
              <a:rPr lang="en-US" dirty="0" smtClean="0"/>
              <a:t>can be partitioned into sub-problems</a:t>
            </a:r>
          </a:p>
          <a:p>
            <a:pPr lvl="1"/>
            <a:r>
              <a:rPr lang="en-US" dirty="0" smtClean="0"/>
              <a:t>Help you make rapid progress, iterate, better understand the problem </a:t>
            </a:r>
            <a:endParaRPr lang="en-US" dirty="0"/>
          </a:p>
        </p:txBody>
      </p:sp>
    </p:spTree>
    <p:extLst>
      <p:ext uri="{BB962C8B-B14F-4D97-AF65-F5344CB8AC3E}">
        <p14:creationId xmlns:p14="http://schemas.microsoft.com/office/powerpoint/2010/main" val="135844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18025"/>
            <a:ext cx="8520599" cy="572699"/>
          </a:xfrm>
        </p:spPr>
        <p:txBody>
          <a:bodyPr/>
          <a:lstStyle/>
          <a:p>
            <a:r>
              <a:rPr lang="en-US" dirty="0" smtClean="0"/>
              <a:t>Tentative Lecture Format (not today!)</a:t>
            </a:r>
            <a:endParaRPr lang="en-US" dirty="0"/>
          </a:p>
        </p:txBody>
      </p:sp>
      <p:sp>
        <p:nvSpPr>
          <p:cNvPr id="3" name="Text Placeholder 2"/>
          <p:cNvSpPr>
            <a:spLocks noGrp="1"/>
          </p:cNvSpPr>
          <p:nvPr>
            <p:ph type="body" idx="1"/>
          </p:nvPr>
        </p:nvSpPr>
        <p:spPr>
          <a:xfrm>
            <a:off x="311700" y="1066800"/>
            <a:ext cx="8718000" cy="3911599"/>
          </a:xfrm>
        </p:spPr>
        <p:txBody>
          <a:bodyPr>
            <a:normAutofit/>
          </a:bodyPr>
          <a:lstStyle/>
          <a:p>
            <a:r>
              <a:rPr lang="en-US" dirty="0" smtClean="0"/>
              <a:t>First </a:t>
            </a:r>
            <a:r>
              <a:rPr lang="en-US" dirty="0"/>
              <a:t>1/3 of each lecture presented by faculty </a:t>
            </a:r>
          </a:p>
          <a:p>
            <a:pPr>
              <a:lnSpc>
                <a:spcPct val="110000"/>
              </a:lnSpc>
            </a:pPr>
            <a:endParaRPr lang="en-US" dirty="0" smtClean="0"/>
          </a:p>
          <a:p>
            <a:pPr marL="0">
              <a:lnSpc>
                <a:spcPct val="110000"/>
              </a:lnSpc>
            </a:pPr>
            <a:r>
              <a:rPr lang="en-US" dirty="0" smtClean="0"/>
              <a:t>Second </a:t>
            </a:r>
            <a:r>
              <a:rPr lang="en-US" dirty="0"/>
              <a:t>2/3 covers papers presented by </a:t>
            </a:r>
            <a:r>
              <a:rPr lang="en-US" dirty="0" smtClean="0"/>
              <a:t>students</a:t>
            </a:r>
          </a:p>
          <a:p>
            <a:pPr marL="285750" lvl="1">
              <a:lnSpc>
                <a:spcPct val="110000"/>
              </a:lnSpc>
            </a:pPr>
            <a:r>
              <a:rPr lang="en-US" dirty="0" smtClean="0"/>
              <a:t>Two presentations of 15min each, followed by 20min discussion</a:t>
            </a:r>
          </a:p>
          <a:p>
            <a:pPr marL="285750" lvl="1">
              <a:lnSpc>
                <a:spcPct val="110000"/>
              </a:lnSpc>
            </a:pPr>
            <a:endParaRPr lang="en-US" dirty="0" smtClean="0"/>
          </a:p>
          <a:p>
            <a:pPr lvl="1"/>
            <a:endParaRPr lang="en-US" sz="1100" dirty="0"/>
          </a:p>
          <a:p>
            <a:pPr lvl="1"/>
            <a:endParaRPr lang="en-US" sz="1100" dirty="0"/>
          </a:p>
        </p:txBody>
      </p:sp>
      <p:sp>
        <p:nvSpPr>
          <p:cNvPr id="4" name="Slide Number Placeholder 3"/>
          <p:cNvSpPr>
            <a:spLocks noGrp="1"/>
          </p:cNvSpPr>
          <p:nvPr>
            <p:ph type="sldNum" idx="4294967295"/>
          </p:nvPr>
        </p:nvSpPr>
        <p:spPr>
          <a:xfrm>
            <a:off x="8472457" y="4663216"/>
            <a:ext cx="548699" cy="393600"/>
          </a:xfrm>
          <a:prstGeom prst="rect">
            <a:avLst/>
          </a:prstGeom>
        </p:spPr>
        <p:txBody>
          <a:bodyPr/>
          <a:lstStyle/>
          <a:p>
            <a:pPr>
              <a:spcBef>
                <a:spcPts val="0"/>
              </a:spcBef>
            </a:pPr>
            <a:fld id="{00000000-1234-1234-1234-123412341234}" type="slidenum">
              <a:rPr lang="en" smtClean="0"/>
              <a:pPr>
                <a:spcBef>
                  <a:spcPts val="0"/>
                </a:spcBef>
              </a:pPr>
              <a:t>3</a:t>
            </a:fld>
            <a:endParaRPr lang="en"/>
          </a:p>
        </p:txBody>
      </p:sp>
    </p:spTree>
    <p:extLst>
      <p:ext uri="{BB962C8B-B14F-4D97-AF65-F5344CB8AC3E}">
        <p14:creationId xmlns:p14="http://schemas.microsoft.com/office/powerpoint/2010/main" val="289531420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problems I worked on</a:t>
            </a:r>
            <a:endParaRPr lang="en-US" dirty="0"/>
          </a:p>
        </p:txBody>
      </p:sp>
      <p:graphicFrame>
        <p:nvGraphicFramePr>
          <p:cNvPr id="4" name="Google Shape;113;p17"/>
          <p:cNvGraphicFramePr/>
          <p:nvPr>
            <p:extLst>
              <p:ext uri="{D42A27DB-BD31-4B8C-83A1-F6EECF244321}">
                <p14:modId xmlns:p14="http://schemas.microsoft.com/office/powerpoint/2010/main" val="1084809036"/>
              </p:ext>
            </p:extLst>
          </p:nvPr>
        </p:nvGraphicFramePr>
        <p:xfrm>
          <a:off x="169863" y="968657"/>
          <a:ext cx="8788032" cy="1447816"/>
        </p:xfrm>
        <a:graphic>
          <a:graphicData uri="http://schemas.openxmlformats.org/drawingml/2006/table">
            <a:tbl>
              <a:tblPr firstRow="1" bandRow="1">
                <a:noFill/>
              </a:tblPr>
              <a:tblGrid>
                <a:gridCol w="945504"/>
                <a:gridCol w="1607736"/>
                <a:gridCol w="1777092"/>
                <a:gridCol w="1587131"/>
                <a:gridCol w="1401000"/>
                <a:gridCol w="1469569"/>
              </a:tblGrid>
              <a:tr h="525788">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Problem</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Impact</a:t>
                      </a:r>
                      <a:br>
                        <a:rPr lang="en-US" sz="1500" b="1" i="1" u="none" strike="noStrike" cap="none" dirty="0">
                          <a:latin typeface="Source Sans Pro" charset="0"/>
                          <a:ea typeface="Source Sans Pro" charset="0"/>
                          <a:cs typeface="Source Sans Pro" charset="0"/>
                          <a:sym typeface="Helvetica Neue"/>
                        </a:rPr>
                      </a:br>
                      <a:r>
                        <a:rPr lang="en-US" sz="1500" b="1" i="1" u="none" strike="noStrike" cap="none" dirty="0">
                          <a:latin typeface="Source Sans Pro" charset="0"/>
                          <a:ea typeface="Source Sans Pro" charset="0"/>
                          <a:cs typeface="Source Sans Pro" charset="0"/>
                          <a:sym typeface="Helvetica Neue"/>
                        </a:rPr>
                        <a:t> </a:t>
                      </a:r>
                      <a:r>
                        <a:rPr lang="en-US" sz="1100" b="1" i="1" u="none" strike="noStrike" cap="none" dirty="0">
                          <a:latin typeface="Source Sans Pro" charset="0"/>
                          <a:ea typeface="Source Sans Pro" charset="0"/>
                          <a:cs typeface="Source Sans Pro" charset="0"/>
                          <a:sym typeface="Helvetica Neue"/>
                        </a:rPr>
                        <a:t>(problem formulation)</a:t>
                      </a:r>
                      <a:endParaRPr sz="11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Priority</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Edge</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Incremental</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Comments</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r>
              <a:tr h="891548">
                <a:tc>
                  <a:txBody>
                    <a:bodyPr/>
                    <a:lstStyle/>
                    <a:p>
                      <a:pPr marL="0" marR="0" lvl="0" indent="0" algn="l" rtl="0">
                        <a:spcBef>
                          <a:spcPts val="0"/>
                        </a:spcBef>
                        <a:spcAft>
                          <a:spcPts val="0"/>
                        </a:spcAft>
                        <a:buNone/>
                      </a:pPr>
                      <a:r>
                        <a:rPr lang="en-US" sz="1400" u="none" strike="noStrike" cap="none" dirty="0">
                          <a:latin typeface="Source Sans Pro" charset="0"/>
                          <a:ea typeface="Source Sans Pro" charset="0"/>
                          <a:cs typeface="Source Sans Pro" charset="0"/>
                          <a:sym typeface="Helvetica Neue"/>
                        </a:rPr>
                        <a:t>Chord</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Need for decentralized (no liability), efficient P2P system  </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Among several groups working on it</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Experts in distributed systems and algorithms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Followed by many refinements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At some point, most cited paper</a:t>
                      </a:r>
                      <a:endParaRPr sz="1400" dirty="0">
                        <a:latin typeface="Source Sans Pro" charset="0"/>
                        <a:ea typeface="Source Sans Pro" charset="0"/>
                        <a:cs typeface="Source Sans Pro" charset="0"/>
                        <a:sym typeface="Helvetica Neue"/>
                      </a:endParaRPr>
                    </a:p>
                  </a:txBody>
                  <a:tcPr marL="68588" marR="68588" marT="34294" marB="34294"/>
                </a:tc>
              </a:tr>
            </a:tbl>
          </a:graphicData>
        </a:graphic>
      </p:graphicFrame>
      <p:sp>
        <p:nvSpPr>
          <p:cNvPr id="5" name="TextBox 4"/>
          <p:cNvSpPr txBox="1"/>
          <p:nvPr/>
        </p:nvSpPr>
        <p:spPr>
          <a:xfrm>
            <a:off x="7406433" y="1999622"/>
            <a:ext cx="1619354" cy="307777"/>
          </a:xfrm>
          <a:prstGeom prst="rect">
            <a:avLst/>
          </a:prstGeom>
          <a:noFill/>
        </p:spPr>
        <p:txBody>
          <a:bodyPr wrap="none" rtlCol="0">
            <a:spAutoFit/>
          </a:bodyPr>
          <a:lstStyle/>
          <a:p>
            <a:r>
              <a:rPr lang="en-US" sz="1400" b="1" smtClean="0">
                <a:solidFill>
                  <a:srgbClr val="FF9400"/>
                </a:solidFill>
                <a:latin typeface="Helvetica" charset="0"/>
                <a:ea typeface="Helvetica" charset="0"/>
                <a:cs typeface="Helvetica" charset="0"/>
              </a:rPr>
              <a:t>13,600</a:t>
            </a:r>
            <a:r>
              <a:rPr lang="en-US" sz="1400" b="1" dirty="0" smtClean="0">
                <a:solidFill>
                  <a:srgbClr val="FF9400"/>
                </a:solidFill>
                <a:latin typeface="Helvetica" charset="0"/>
                <a:ea typeface="Helvetica" charset="0"/>
                <a:cs typeface="Helvetica" charset="0"/>
              </a:rPr>
              <a:t>+ citations</a:t>
            </a:r>
            <a:endParaRPr lang="en-US" sz="1400" b="1" dirty="0">
              <a:solidFill>
                <a:srgbClr val="FF9400"/>
              </a:solidFill>
              <a:latin typeface="Helvetica" charset="0"/>
              <a:ea typeface="Helvetica" charset="0"/>
              <a:cs typeface="Helvetica" charset="0"/>
            </a:endParaRPr>
          </a:p>
        </p:txBody>
      </p:sp>
    </p:spTree>
    <p:extLst>
      <p:ext uri="{BB962C8B-B14F-4D97-AF65-F5344CB8AC3E}">
        <p14:creationId xmlns:p14="http://schemas.microsoft.com/office/powerpoint/2010/main" val="11680462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problems I worked on</a:t>
            </a:r>
            <a:endParaRPr lang="en-US" dirty="0"/>
          </a:p>
        </p:txBody>
      </p:sp>
      <p:graphicFrame>
        <p:nvGraphicFramePr>
          <p:cNvPr id="4" name="Google Shape;113;p17"/>
          <p:cNvGraphicFramePr/>
          <p:nvPr>
            <p:extLst>
              <p:ext uri="{D42A27DB-BD31-4B8C-83A1-F6EECF244321}">
                <p14:modId xmlns:p14="http://schemas.microsoft.com/office/powerpoint/2010/main" val="328909457"/>
              </p:ext>
            </p:extLst>
          </p:nvPr>
        </p:nvGraphicFramePr>
        <p:xfrm>
          <a:off x="169863" y="968657"/>
          <a:ext cx="8788032" cy="2583204"/>
        </p:xfrm>
        <a:graphic>
          <a:graphicData uri="http://schemas.openxmlformats.org/drawingml/2006/table">
            <a:tbl>
              <a:tblPr firstRow="1" bandRow="1">
                <a:noFill/>
              </a:tblPr>
              <a:tblGrid>
                <a:gridCol w="945504"/>
                <a:gridCol w="1607736"/>
                <a:gridCol w="1777092"/>
                <a:gridCol w="1587131"/>
                <a:gridCol w="1401000"/>
                <a:gridCol w="1469569"/>
              </a:tblGrid>
              <a:tr h="525788">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Problem</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Impact</a:t>
                      </a:r>
                      <a:br>
                        <a:rPr lang="en-US" sz="1500" b="1" i="1" u="none" strike="noStrike" cap="none" dirty="0">
                          <a:latin typeface="Source Sans Pro" charset="0"/>
                          <a:ea typeface="Source Sans Pro" charset="0"/>
                          <a:cs typeface="Source Sans Pro" charset="0"/>
                          <a:sym typeface="Helvetica Neue"/>
                        </a:rPr>
                      </a:br>
                      <a:r>
                        <a:rPr lang="en-US" sz="1500" b="1" i="1" u="none" strike="noStrike" cap="none" dirty="0">
                          <a:latin typeface="Source Sans Pro" charset="0"/>
                          <a:ea typeface="Source Sans Pro" charset="0"/>
                          <a:cs typeface="Source Sans Pro" charset="0"/>
                          <a:sym typeface="Helvetica Neue"/>
                        </a:rPr>
                        <a:t> </a:t>
                      </a:r>
                      <a:r>
                        <a:rPr lang="en-US" sz="1100" b="1" i="1" u="none" strike="noStrike" cap="none" dirty="0">
                          <a:latin typeface="Source Sans Pro" charset="0"/>
                          <a:ea typeface="Source Sans Pro" charset="0"/>
                          <a:cs typeface="Source Sans Pro" charset="0"/>
                          <a:sym typeface="Helvetica Neue"/>
                        </a:rPr>
                        <a:t>(problem formulation)</a:t>
                      </a:r>
                      <a:endParaRPr sz="11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Priority</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Edge</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Incremental</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Comments</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r>
              <a:tr h="891548">
                <a:tc>
                  <a:txBody>
                    <a:bodyPr/>
                    <a:lstStyle/>
                    <a:p>
                      <a:pPr marL="0" marR="0" lvl="0" indent="0" algn="l" rtl="0">
                        <a:spcBef>
                          <a:spcPts val="0"/>
                        </a:spcBef>
                        <a:spcAft>
                          <a:spcPts val="0"/>
                        </a:spcAft>
                        <a:buNone/>
                      </a:pPr>
                      <a:r>
                        <a:rPr lang="en-US" sz="1400" u="none" strike="noStrike" cap="none" dirty="0">
                          <a:latin typeface="Source Sans Pro" charset="0"/>
                          <a:ea typeface="Source Sans Pro" charset="0"/>
                          <a:cs typeface="Source Sans Pro" charset="0"/>
                          <a:sym typeface="Helvetica Neue"/>
                        </a:rPr>
                        <a:t>Chord</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Need for decentralized (no liability), efficient P2P system  </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Among several groups working on it</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Experts in distributed systems and algorithms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Followed by many refinements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At some point, most cited paper</a:t>
                      </a:r>
                      <a:endParaRPr sz="1400" dirty="0">
                        <a:latin typeface="Source Sans Pro" charset="0"/>
                        <a:ea typeface="Source Sans Pro" charset="0"/>
                        <a:cs typeface="Source Sans Pro" charset="0"/>
                        <a:sym typeface="Helvetica Neue"/>
                      </a:endParaRPr>
                    </a:p>
                  </a:txBody>
                  <a:tcPr marL="68588" marR="68588" marT="34294" marB="34294"/>
                </a:tc>
              </a:tr>
              <a:tr h="1097288">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Spark</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Need for fast, general-purpose big data analytics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Among first to see ML use cases (AMPLab) and interactive queries (industry; Conviva, FB) </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Already experts in big data (in academia); started working on this 3 years earlier</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Core Spark (3,000 LoC); Shark, Streaming, ML libs</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High impact in industry</a:t>
                      </a:r>
                      <a:endParaRPr sz="1400" dirty="0">
                        <a:latin typeface="Source Sans Pro" charset="0"/>
                        <a:ea typeface="Source Sans Pro" charset="0"/>
                        <a:cs typeface="Source Sans Pro" charset="0"/>
                        <a:sym typeface="Helvetica Neue"/>
                      </a:endParaRPr>
                    </a:p>
                  </a:txBody>
                  <a:tcPr marL="68588" marR="68588" marT="34294" marB="34294"/>
                </a:tc>
              </a:tr>
            </a:tbl>
          </a:graphicData>
        </a:graphic>
      </p:graphicFrame>
      <p:sp>
        <p:nvSpPr>
          <p:cNvPr id="5" name="TextBox 4"/>
          <p:cNvSpPr txBox="1"/>
          <p:nvPr/>
        </p:nvSpPr>
        <p:spPr>
          <a:xfrm>
            <a:off x="7406433" y="1999622"/>
            <a:ext cx="1619354" cy="307777"/>
          </a:xfrm>
          <a:prstGeom prst="rect">
            <a:avLst/>
          </a:prstGeom>
          <a:noFill/>
        </p:spPr>
        <p:txBody>
          <a:bodyPr wrap="none" rtlCol="0">
            <a:spAutoFit/>
          </a:bodyPr>
          <a:lstStyle/>
          <a:p>
            <a:r>
              <a:rPr lang="en-US" sz="1400" b="1" smtClean="0">
                <a:solidFill>
                  <a:srgbClr val="FF9400"/>
                </a:solidFill>
                <a:latin typeface="Helvetica" charset="0"/>
                <a:ea typeface="Helvetica" charset="0"/>
                <a:cs typeface="Helvetica" charset="0"/>
              </a:rPr>
              <a:t>13,600</a:t>
            </a:r>
            <a:r>
              <a:rPr lang="en-US" sz="1400" b="1" dirty="0" smtClean="0">
                <a:solidFill>
                  <a:srgbClr val="FF9400"/>
                </a:solidFill>
                <a:latin typeface="Helvetica" charset="0"/>
                <a:ea typeface="Helvetica" charset="0"/>
                <a:cs typeface="Helvetica" charset="0"/>
              </a:rPr>
              <a:t>+ citations</a:t>
            </a:r>
            <a:endParaRPr lang="en-US" sz="1400" b="1" dirty="0">
              <a:solidFill>
                <a:srgbClr val="FF9400"/>
              </a:solidFill>
              <a:latin typeface="Helvetica" charset="0"/>
              <a:ea typeface="Helvetica" charset="0"/>
              <a:cs typeface="Helvetica" charset="0"/>
            </a:endParaRPr>
          </a:p>
        </p:txBody>
      </p:sp>
      <p:sp>
        <p:nvSpPr>
          <p:cNvPr id="6" name="TextBox 5"/>
          <p:cNvSpPr txBox="1"/>
          <p:nvPr/>
        </p:nvSpPr>
        <p:spPr>
          <a:xfrm>
            <a:off x="7469067" y="3089507"/>
            <a:ext cx="1519968" cy="307777"/>
          </a:xfrm>
          <a:prstGeom prst="rect">
            <a:avLst/>
          </a:prstGeom>
          <a:noFill/>
        </p:spPr>
        <p:txBody>
          <a:bodyPr wrap="none" rtlCol="0">
            <a:spAutoFit/>
          </a:bodyPr>
          <a:lstStyle/>
          <a:p>
            <a:r>
              <a:rPr lang="en-US" sz="1400" b="1" dirty="0" smtClean="0">
                <a:solidFill>
                  <a:srgbClr val="FF9400"/>
                </a:solidFill>
                <a:latin typeface="Helvetica" charset="0"/>
                <a:ea typeface="Helvetica" charset="0"/>
                <a:cs typeface="Helvetica" charset="0"/>
              </a:rPr>
              <a:t>3,940+ citations</a:t>
            </a:r>
            <a:endParaRPr lang="en-US" sz="1400" b="1" dirty="0">
              <a:solidFill>
                <a:srgbClr val="FF9400"/>
              </a:solidFill>
              <a:latin typeface="Helvetica" charset="0"/>
              <a:ea typeface="Helvetica" charset="0"/>
              <a:cs typeface="Helvetica" charset="0"/>
            </a:endParaRPr>
          </a:p>
        </p:txBody>
      </p:sp>
    </p:spTree>
    <p:extLst>
      <p:ext uri="{BB962C8B-B14F-4D97-AF65-F5344CB8AC3E}">
        <p14:creationId xmlns:p14="http://schemas.microsoft.com/office/powerpoint/2010/main" val="60530831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problems I worked on</a:t>
            </a:r>
            <a:endParaRPr lang="en-US" dirty="0"/>
          </a:p>
        </p:txBody>
      </p:sp>
      <p:graphicFrame>
        <p:nvGraphicFramePr>
          <p:cNvPr id="4" name="Google Shape;113;p17"/>
          <p:cNvGraphicFramePr/>
          <p:nvPr/>
        </p:nvGraphicFramePr>
        <p:xfrm>
          <a:off x="169863" y="968657"/>
          <a:ext cx="8788032" cy="3931952"/>
        </p:xfrm>
        <a:graphic>
          <a:graphicData uri="http://schemas.openxmlformats.org/drawingml/2006/table">
            <a:tbl>
              <a:tblPr firstRow="1" bandRow="1">
                <a:noFill/>
              </a:tblPr>
              <a:tblGrid>
                <a:gridCol w="945504"/>
                <a:gridCol w="1607736"/>
                <a:gridCol w="1777092"/>
                <a:gridCol w="1587131"/>
                <a:gridCol w="1401000"/>
                <a:gridCol w="1469569"/>
              </a:tblGrid>
              <a:tr h="525788">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Problem</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Impact</a:t>
                      </a:r>
                      <a:br>
                        <a:rPr lang="en-US" sz="1500" b="1" i="1" u="none" strike="noStrike" cap="none" dirty="0">
                          <a:latin typeface="Source Sans Pro" charset="0"/>
                          <a:ea typeface="Source Sans Pro" charset="0"/>
                          <a:cs typeface="Source Sans Pro" charset="0"/>
                          <a:sym typeface="Helvetica Neue"/>
                        </a:rPr>
                      </a:br>
                      <a:r>
                        <a:rPr lang="en-US" sz="1500" b="1" i="1" u="none" strike="noStrike" cap="none" dirty="0">
                          <a:latin typeface="Source Sans Pro" charset="0"/>
                          <a:ea typeface="Source Sans Pro" charset="0"/>
                          <a:cs typeface="Source Sans Pro" charset="0"/>
                          <a:sym typeface="Helvetica Neue"/>
                        </a:rPr>
                        <a:t> </a:t>
                      </a:r>
                      <a:r>
                        <a:rPr lang="en-US" sz="1100" b="1" i="1" u="none" strike="noStrike" cap="none" dirty="0">
                          <a:latin typeface="Source Sans Pro" charset="0"/>
                          <a:ea typeface="Source Sans Pro" charset="0"/>
                          <a:cs typeface="Source Sans Pro" charset="0"/>
                          <a:sym typeface="Helvetica Neue"/>
                        </a:rPr>
                        <a:t>(problem formulation)</a:t>
                      </a:r>
                      <a:endParaRPr sz="11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Priority</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Edge</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Incremental</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ctr" rtl="0">
                        <a:spcBef>
                          <a:spcPts val="0"/>
                        </a:spcBef>
                        <a:spcAft>
                          <a:spcPts val="0"/>
                        </a:spcAft>
                        <a:buNone/>
                      </a:pPr>
                      <a:r>
                        <a:rPr lang="en-US" sz="1500" b="1" i="1" u="none" strike="noStrike" cap="none" dirty="0">
                          <a:latin typeface="Source Sans Pro" charset="0"/>
                          <a:ea typeface="Source Sans Pro" charset="0"/>
                          <a:cs typeface="Source Sans Pro" charset="0"/>
                          <a:sym typeface="Helvetica Neue"/>
                        </a:rPr>
                        <a:t>Comments</a:t>
                      </a:r>
                      <a:endParaRPr sz="1500" b="1" i="1" u="none" strike="noStrike" cap="none" dirty="0">
                        <a:latin typeface="Source Sans Pro" charset="0"/>
                        <a:ea typeface="Source Sans Pro" charset="0"/>
                        <a:cs typeface="Source Sans Pro" charset="0"/>
                        <a:sym typeface="Helvetica Neue"/>
                      </a:endParaRPr>
                    </a:p>
                  </a:txBody>
                  <a:tcPr marL="68588" marR="68588" marT="34294" marB="34294"/>
                </a:tc>
              </a:tr>
              <a:tr h="891548">
                <a:tc>
                  <a:txBody>
                    <a:bodyPr/>
                    <a:lstStyle/>
                    <a:p>
                      <a:pPr marL="0" marR="0" lvl="0" indent="0" algn="l" rtl="0">
                        <a:spcBef>
                          <a:spcPts val="0"/>
                        </a:spcBef>
                        <a:spcAft>
                          <a:spcPts val="0"/>
                        </a:spcAft>
                        <a:buNone/>
                      </a:pPr>
                      <a:r>
                        <a:rPr lang="en-US" sz="1400" u="none" strike="noStrike" cap="none" dirty="0">
                          <a:latin typeface="Source Sans Pro" charset="0"/>
                          <a:ea typeface="Source Sans Pro" charset="0"/>
                          <a:cs typeface="Source Sans Pro" charset="0"/>
                          <a:sym typeface="Helvetica Neue"/>
                        </a:rPr>
                        <a:t>Chord</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Need for decentralized (no liability), efficient P2P system  </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Among several groups working on it</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Experts in distributed systems and algorithms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Followed by many refinements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At some point, most cited paper</a:t>
                      </a:r>
                      <a:endParaRPr sz="1400" dirty="0">
                        <a:latin typeface="Source Sans Pro" charset="0"/>
                        <a:ea typeface="Source Sans Pro" charset="0"/>
                        <a:cs typeface="Source Sans Pro" charset="0"/>
                        <a:sym typeface="Helvetica Neue"/>
                      </a:endParaRPr>
                    </a:p>
                  </a:txBody>
                  <a:tcPr marL="68588" marR="68588" marT="34294" marB="34294"/>
                </a:tc>
              </a:tr>
              <a:tr h="1097288">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Spark</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Need for fast, general-purpose big data analytics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Among first to see ML use cases (AMPLab) and interactive queries (industry; Conviva, FB) </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Already experts in big data (in academia); started working on this 3 years earlier</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Core Spark (3,000 LoC); Shark, Streaming, ML libs</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High impact in industry</a:t>
                      </a:r>
                      <a:endParaRPr sz="1400">
                        <a:latin typeface="Source Sans Pro" charset="0"/>
                        <a:ea typeface="Source Sans Pro" charset="0"/>
                        <a:cs typeface="Source Sans Pro" charset="0"/>
                        <a:sym typeface="Helvetica Neue"/>
                      </a:endParaRPr>
                    </a:p>
                  </a:txBody>
                  <a:tcPr marL="68588" marR="68588" marT="34294" marB="34294"/>
                </a:tc>
              </a:tr>
              <a:tr h="1097288">
                <a:tc>
                  <a:txBody>
                    <a:bodyPr/>
                    <a:lstStyle/>
                    <a:p>
                      <a:pPr marL="0" marR="0" lvl="0" indent="0" algn="l" rtl="0">
                        <a:spcBef>
                          <a:spcPts val="0"/>
                        </a:spcBef>
                        <a:spcAft>
                          <a:spcPts val="0"/>
                        </a:spcAft>
                        <a:buNone/>
                      </a:pPr>
                      <a:r>
                        <a:rPr lang="en-US" sz="1400" dirty="0" smtClean="0">
                          <a:latin typeface="Source Sans Pro" charset="0"/>
                          <a:ea typeface="Source Sans Pro" charset="0"/>
                          <a:cs typeface="Source Sans Pro" charset="0"/>
                          <a:sym typeface="Helvetica Neue"/>
                        </a:rPr>
                        <a:t>Dominant</a:t>
                      </a:r>
                      <a:r>
                        <a:rPr lang="en-US" sz="1400" baseline="0" dirty="0" smtClean="0">
                          <a:latin typeface="Source Sans Pro" charset="0"/>
                          <a:ea typeface="Source Sans Pro" charset="0"/>
                          <a:cs typeface="Source Sans Pro" charset="0"/>
                          <a:sym typeface="Helvetica Neue"/>
                        </a:rPr>
                        <a:t> Resource Fairness (DRF)</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Need for better utilization for multi resource types workloads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Among first to see the problem (Mesos)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a:latin typeface="Source Sans Pro" charset="0"/>
                          <a:ea typeface="Source Sans Pro" charset="0"/>
                          <a:cs typeface="Source Sans Pro" charset="0"/>
                          <a:sym typeface="Helvetica Neue"/>
                        </a:rPr>
                        <a:t>Experts in scheduling algorithms</a:t>
                      </a:r>
                      <a:endParaRPr sz="140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Followed by other papers in different areas</a:t>
                      </a:r>
                      <a:endParaRPr sz="1400" dirty="0">
                        <a:latin typeface="Source Sans Pro" charset="0"/>
                        <a:ea typeface="Source Sans Pro" charset="0"/>
                        <a:cs typeface="Source Sans Pro" charset="0"/>
                        <a:sym typeface="Helvetica Neue"/>
                      </a:endParaRPr>
                    </a:p>
                  </a:txBody>
                  <a:tcPr marL="68588" marR="68588" marT="34294" marB="34294"/>
                </a:tc>
                <a:tc>
                  <a:txBody>
                    <a:bodyPr/>
                    <a:lstStyle/>
                    <a:p>
                      <a:pPr marL="0" marR="0" lvl="0" indent="0" algn="l" rtl="0">
                        <a:spcBef>
                          <a:spcPts val="0"/>
                        </a:spcBef>
                        <a:spcAft>
                          <a:spcPts val="0"/>
                        </a:spcAft>
                        <a:buNone/>
                      </a:pPr>
                      <a:r>
                        <a:rPr lang="en-US" sz="1400" dirty="0">
                          <a:latin typeface="Source Sans Pro" charset="0"/>
                          <a:ea typeface="Source Sans Pro" charset="0"/>
                          <a:cs typeface="Source Sans Pro" charset="0"/>
                          <a:sym typeface="Helvetica Neue"/>
                        </a:rPr>
                        <a:t>Intellectual impact (</a:t>
                      </a:r>
                      <a:r>
                        <a:rPr lang="en-US" sz="1400" dirty="0" err="1">
                          <a:latin typeface="Source Sans Pro" charset="0"/>
                          <a:ea typeface="Source Sans Pro" charset="0"/>
                          <a:cs typeface="Source Sans Pro" charset="0"/>
                          <a:sym typeface="Helvetica Neue"/>
                        </a:rPr>
                        <a:t>microeconomy</a:t>
                      </a:r>
                      <a:r>
                        <a:rPr lang="en-US" sz="1400" dirty="0">
                          <a:latin typeface="Source Sans Pro" charset="0"/>
                          <a:ea typeface="Source Sans Pro" charset="0"/>
                          <a:cs typeface="Source Sans Pro" charset="0"/>
                          <a:sym typeface="Helvetica Neue"/>
                        </a:rPr>
                        <a:t>); implemented in a few </a:t>
                      </a:r>
                      <a:r>
                        <a:rPr lang="en-US" sz="1400" dirty="0" smtClean="0">
                          <a:latin typeface="Source Sans Pro" charset="0"/>
                          <a:ea typeface="Source Sans Pro" charset="0"/>
                          <a:cs typeface="Source Sans Pro" charset="0"/>
                          <a:sym typeface="Helvetica Neue"/>
                        </a:rPr>
                        <a:t>systems</a:t>
                      </a:r>
                    </a:p>
                    <a:p>
                      <a:pPr marL="0" marR="0" lvl="0" indent="0" algn="l" rtl="0">
                        <a:spcBef>
                          <a:spcPts val="0"/>
                        </a:spcBef>
                        <a:spcAft>
                          <a:spcPts val="0"/>
                        </a:spcAft>
                        <a:buNone/>
                      </a:pPr>
                      <a:endParaRPr sz="1400" dirty="0">
                        <a:latin typeface="Source Sans Pro" charset="0"/>
                        <a:ea typeface="Source Sans Pro" charset="0"/>
                        <a:cs typeface="Source Sans Pro" charset="0"/>
                        <a:sym typeface="Helvetica Neue"/>
                      </a:endParaRPr>
                    </a:p>
                  </a:txBody>
                  <a:tcPr marL="68588" marR="68588" marT="34294" marB="34294"/>
                </a:tc>
              </a:tr>
            </a:tbl>
          </a:graphicData>
        </a:graphic>
      </p:graphicFrame>
      <p:sp>
        <p:nvSpPr>
          <p:cNvPr id="5" name="TextBox 4"/>
          <p:cNvSpPr txBox="1"/>
          <p:nvPr/>
        </p:nvSpPr>
        <p:spPr>
          <a:xfrm>
            <a:off x="7406433" y="1999622"/>
            <a:ext cx="1619354" cy="307777"/>
          </a:xfrm>
          <a:prstGeom prst="rect">
            <a:avLst/>
          </a:prstGeom>
          <a:noFill/>
        </p:spPr>
        <p:txBody>
          <a:bodyPr wrap="none" rtlCol="0">
            <a:spAutoFit/>
          </a:bodyPr>
          <a:lstStyle/>
          <a:p>
            <a:r>
              <a:rPr lang="en-US" sz="1400" b="1" smtClean="0">
                <a:solidFill>
                  <a:srgbClr val="FF9400"/>
                </a:solidFill>
                <a:latin typeface="Helvetica" charset="0"/>
                <a:ea typeface="Helvetica" charset="0"/>
                <a:cs typeface="Helvetica" charset="0"/>
              </a:rPr>
              <a:t>13,600</a:t>
            </a:r>
            <a:r>
              <a:rPr lang="en-US" sz="1400" b="1" dirty="0" smtClean="0">
                <a:solidFill>
                  <a:srgbClr val="FF9400"/>
                </a:solidFill>
                <a:latin typeface="Helvetica" charset="0"/>
                <a:ea typeface="Helvetica" charset="0"/>
                <a:cs typeface="Helvetica" charset="0"/>
              </a:rPr>
              <a:t>+ citations</a:t>
            </a:r>
            <a:endParaRPr lang="en-US" sz="1400" b="1" dirty="0">
              <a:solidFill>
                <a:srgbClr val="FF9400"/>
              </a:solidFill>
              <a:latin typeface="Helvetica" charset="0"/>
              <a:ea typeface="Helvetica" charset="0"/>
              <a:cs typeface="Helvetica" charset="0"/>
            </a:endParaRPr>
          </a:p>
        </p:txBody>
      </p:sp>
      <p:sp>
        <p:nvSpPr>
          <p:cNvPr id="6" name="TextBox 5"/>
          <p:cNvSpPr txBox="1"/>
          <p:nvPr/>
        </p:nvSpPr>
        <p:spPr>
          <a:xfrm>
            <a:off x="7469067" y="3089507"/>
            <a:ext cx="1519968" cy="307777"/>
          </a:xfrm>
          <a:prstGeom prst="rect">
            <a:avLst/>
          </a:prstGeom>
          <a:noFill/>
        </p:spPr>
        <p:txBody>
          <a:bodyPr wrap="none" rtlCol="0">
            <a:spAutoFit/>
          </a:bodyPr>
          <a:lstStyle/>
          <a:p>
            <a:r>
              <a:rPr lang="en-US" sz="1400" b="1" dirty="0" smtClean="0">
                <a:solidFill>
                  <a:srgbClr val="FF9400"/>
                </a:solidFill>
                <a:latin typeface="Helvetica" charset="0"/>
                <a:ea typeface="Helvetica" charset="0"/>
                <a:cs typeface="Helvetica" charset="0"/>
              </a:rPr>
              <a:t>3,940+ citations</a:t>
            </a:r>
            <a:endParaRPr lang="en-US" sz="1400" b="1" dirty="0">
              <a:solidFill>
                <a:srgbClr val="FF9400"/>
              </a:solidFill>
              <a:latin typeface="Helvetica" charset="0"/>
              <a:ea typeface="Helvetica" charset="0"/>
              <a:cs typeface="Helvetica" charset="0"/>
            </a:endParaRPr>
          </a:p>
        </p:txBody>
      </p:sp>
      <p:sp>
        <p:nvSpPr>
          <p:cNvPr id="7" name="TextBox 6"/>
          <p:cNvSpPr txBox="1"/>
          <p:nvPr/>
        </p:nvSpPr>
        <p:spPr>
          <a:xfrm>
            <a:off x="7506015" y="4602880"/>
            <a:ext cx="1370888" cy="307777"/>
          </a:xfrm>
          <a:prstGeom prst="rect">
            <a:avLst/>
          </a:prstGeom>
          <a:noFill/>
        </p:spPr>
        <p:txBody>
          <a:bodyPr wrap="none" rtlCol="0">
            <a:spAutoFit/>
          </a:bodyPr>
          <a:lstStyle/>
          <a:p>
            <a:r>
              <a:rPr lang="en-US" sz="1400" b="1" smtClean="0">
                <a:solidFill>
                  <a:srgbClr val="FF9400"/>
                </a:solidFill>
                <a:latin typeface="Helvetica" charset="0"/>
                <a:ea typeface="Helvetica" charset="0"/>
                <a:cs typeface="Helvetica" charset="0"/>
              </a:rPr>
              <a:t>800+ </a:t>
            </a:r>
            <a:r>
              <a:rPr lang="en-US" sz="1400" b="1" dirty="0" smtClean="0">
                <a:solidFill>
                  <a:srgbClr val="FF9400"/>
                </a:solidFill>
                <a:latin typeface="Helvetica" charset="0"/>
                <a:ea typeface="Helvetica" charset="0"/>
                <a:cs typeface="Helvetica" charset="0"/>
              </a:rPr>
              <a:t>citations</a:t>
            </a:r>
            <a:endParaRPr lang="en-US" sz="1400" b="1" dirty="0">
              <a:solidFill>
                <a:srgbClr val="FF9400"/>
              </a:solidFill>
              <a:latin typeface="Helvetica" charset="0"/>
              <a:ea typeface="Helvetica" charset="0"/>
              <a:cs typeface="Helvetica" charset="0"/>
            </a:endParaRPr>
          </a:p>
        </p:txBody>
      </p:sp>
    </p:spTree>
    <p:extLst>
      <p:ext uri="{BB962C8B-B14F-4D97-AF65-F5344CB8AC3E}">
        <p14:creationId xmlns:p14="http://schemas.microsoft.com/office/powerpoint/2010/main" val="7867639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Impact (1/2)</a:t>
            </a:r>
            <a:endParaRPr lang="en-US" dirty="0"/>
          </a:p>
        </p:txBody>
      </p:sp>
      <p:sp>
        <p:nvSpPr>
          <p:cNvPr id="3" name="Content Placeholder 2"/>
          <p:cNvSpPr>
            <a:spLocks noGrp="1"/>
          </p:cNvSpPr>
          <p:nvPr>
            <p:ph idx="1"/>
          </p:nvPr>
        </p:nvSpPr>
        <p:spPr/>
        <p:txBody>
          <a:bodyPr/>
          <a:lstStyle/>
          <a:p>
            <a:r>
              <a:rPr lang="en-US" dirty="0" smtClean="0"/>
              <a:t>Do things that have not been done before</a:t>
            </a:r>
          </a:p>
          <a:p>
            <a:pPr lvl="1"/>
            <a:r>
              <a:rPr lang="en-US" dirty="0" smtClean="0"/>
              <a:t>“It always seems impossible until is done” </a:t>
            </a:r>
            <a:r>
              <a:rPr lang="mr-IN" dirty="0" smtClean="0"/>
              <a:t>–</a:t>
            </a:r>
            <a:r>
              <a:rPr lang="en-US" dirty="0" smtClean="0"/>
              <a:t> Nelson Mandela</a:t>
            </a:r>
          </a:p>
          <a:p>
            <a:pPr lvl="1"/>
            <a:r>
              <a:rPr lang="en-US" dirty="0">
                <a:solidFill>
                  <a:schemeClr val="dk1"/>
                </a:solidFill>
                <a:latin typeface="Source Sans Pro Light" charset="0"/>
                <a:ea typeface="Source Sans Pro Light" charset="0"/>
                <a:cs typeface="Source Sans Pro Light" charset="0"/>
                <a:sym typeface="Helvetica Neue"/>
              </a:rPr>
              <a:t>Examples: zero-knowledge proof, beating chess/go world champion, </a:t>
            </a:r>
            <a:r>
              <a:rPr lang="en-US" dirty="0" smtClean="0">
                <a:solidFill>
                  <a:schemeClr val="dk1"/>
                </a:solidFill>
                <a:latin typeface="Source Sans Pro Light" charset="0"/>
                <a:ea typeface="Source Sans Pro Light" charset="0"/>
                <a:cs typeface="Source Sans Pro Light" charset="0"/>
                <a:sym typeface="Helvetica Neue"/>
              </a:rPr>
              <a:t>outperform experts in medical </a:t>
            </a:r>
            <a:r>
              <a:rPr lang="en-US" dirty="0">
                <a:solidFill>
                  <a:schemeClr val="dk1"/>
                </a:solidFill>
                <a:latin typeface="Source Sans Pro Light" charset="0"/>
                <a:ea typeface="Source Sans Pro Light" charset="0"/>
                <a:cs typeface="Source Sans Pro Light" charset="0"/>
                <a:sym typeface="Helvetica Neue"/>
              </a:rPr>
              <a:t>diagnosis, </a:t>
            </a:r>
            <a:r>
              <a:rPr lang="mr-IN" dirty="0" smtClean="0">
                <a:solidFill>
                  <a:schemeClr val="dk1"/>
                </a:solidFill>
                <a:latin typeface="Source Sans Pro Light" charset="0"/>
                <a:ea typeface="Source Sans Pro Light" charset="0"/>
                <a:cs typeface="Source Sans Pro Light" charset="0"/>
                <a:sym typeface="Helvetica Neue"/>
              </a:rPr>
              <a:t>…</a:t>
            </a:r>
            <a:endParaRPr lang="en-US" dirty="0" smtClean="0">
              <a:solidFill>
                <a:schemeClr val="dk1"/>
              </a:solidFill>
              <a:latin typeface="Source Sans Pro Light" charset="0"/>
              <a:ea typeface="Source Sans Pro Light" charset="0"/>
              <a:cs typeface="Source Sans Pro Light" charset="0"/>
              <a:sym typeface="Helvetica Neue"/>
            </a:endParaRPr>
          </a:p>
          <a:p>
            <a:pPr lvl="3"/>
            <a:endParaRPr lang="en-US" dirty="0" smtClean="0">
              <a:solidFill>
                <a:schemeClr val="dk1"/>
              </a:solidFill>
              <a:latin typeface="Source Sans Pro Light" charset="0"/>
              <a:ea typeface="Source Sans Pro Light" charset="0"/>
              <a:cs typeface="Source Sans Pro Light" charset="0"/>
              <a:sym typeface="Helvetica Neue"/>
            </a:endParaRPr>
          </a:p>
          <a:p>
            <a:r>
              <a:rPr lang="en-US" dirty="0" smtClean="0">
                <a:solidFill>
                  <a:schemeClr val="dk1"/>
                </a:solidFill>
                <a:latin typeface="Source Sans Pro Light" charset="0"/>
                <a:ea typeface="Source Sans Pro Light" charset="0"/>
                <a:cs typeface="Source Sans Pro Light" charset="0"/>
                <a:sym typeface="Helvetica Neue"/>
              </a:rPr>
              <a:t>Do things much better than before (e.g., 10x)</a:t>
            </a:r>
          </a:p>
          <a:p>
            <a:pPr lvl="1"/>
            <a:r>
              <a:rPr lang="en-US" dirty="0" smtClean="0">
                <a:solidFill>
                  <a:schemeClr val="dk1"/>
                </a:solidFill>
                <a:latin typeface="Source Sans Pro Light" charset="0"/>
                <a:ea typeface="Source Sans Pro Light" charset="0"/>
                <a:cs typeface="Source Sans Pro Light" charset="0"/>
                <a:sym typeface="Helvetica Neue"/>
              </a:rPr>
              <a:t>Examples: GPUs, Distributed Hash Tables (routing efficiency), in-memory databases, CNNs, </a:t>
            </a:r>
            <a:r>
              <a:rPr lang="mr-IN" dirty="0" smtClean="0">
                <a:solidFill>
                  <a:schemeClr val="dk1"/>
                </a:solidFill>
                <a:latin typeface="Source Sans Pro Light" charset="0"/>
                <a:ea typeface="Source Sans Pro Light" charset="0"/>
                <a:cs typeface="Source Sans Pro Light" charset="0"/>
                <a:sym typeface="Helvetica Neue"/>
              </a:rPr>
              <a:t>…</a:t>
            </a:r>
            <a:r>
              <a:rPr lang="en-US" dirty="0" smtClean="0">
                <a:solidFill>
                  <a:schemeClr val="dk1"/>
                </a:solidFill>
                <a:latin typeface="Source Sans Pro Light" charset="0"/>
                <a:ea typeface="Source Sans Pro Light" charset="0"/>
                <a:cs typeface="Source Sans Pro Light" charset="0"/>
                <a:sym typeface="Helvetica Neue"/>
              </a:rPr>
              <a:t> </a:t>
            </a:r>
            <a:endParaRPr lang="en-US" dirty="0">
              <a:solidFill>
                <a:schemeClr val="dk1"/>
              </a:solidFill>
              <a:latin typeface="Source Sans Pro Light" charset="0"/>
              <a:ea typeface="Source Sans Pro Light" charset="0"/>
              <a:cs typeface="Source Sans Pro Light" charset="0"/>
              <a:sym typeface="Helvetica Neue"/>
            </a:endParaRPr>
          </a:p>
          <a:p>
            <a:pPr lvl="1"/>
            <a:endParaRPr lang="en-US" dirty="0">
              <a:solidFill>
                <a:schemeClr val="dk1"/>
              </a:solidFill>
              <a:latin typeface="Source Sans Pro Light" charset="0"/>
              <a:ea typeface="Source Sans Pro Light" charset="0"/>
              <a:cs typeface="Source Sans Pro Light" charset="0"/>
              <a:sym typeface="Helvetica Neue"/>
            </a:endParaRPr>
          </a:p>
          <a:p>
            <a:pPr lvl="1"/>
            <a:endParaRPr lang="en-US" dirty="0"/>
          </a:p>
        </p:txBody>
      </p:sp>
      <p:pic>
        <p:nvPicPr>
          <p:cNvPr id="4" name="Picture 3"/>
          <p:cNvPicPr>
            <a:picLocks noChangeAspect="1"/>
          </p:cNvPicPr>
          <p:nvPr/>
        </p:nvPicPr>
        <p:blipFill>
          <a:blip r:embed="rId2"/>
          <a:stretch>
            <a:fillRect/>
          </a:stretch>
        </p:blipFill>
        <p:spPr>
          <a:xfrm>
            <a:off x="6991769" y="953093"/>
            <a:ext cx="936381" cy="936381"/>
          </a:xfrm>
          <a:prstGeom prst="rect">
            <a:avLst/>
          </a:prstGeom>
        </p:spPr>
      </p:pic>
    </p:spTree>
    <p:extLst>
      <p:ext uri="{BB962C8B-B14F-4D97-AF65-F5344CB8AC3E}">
        <p14:creationId xmlns:p14="http://schemas.microsoft.com/office/powerpoint/2010/main" val="47088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Impact (2/2)</a:t>
            </a:r>
            <a:endParaRPr lang="en-US" dirty="0"/>
          </a:p>
        </p:txBody>
      </p:sp>
      <p:sp>
        <p:nvSpPr>
          <p:cNvPr id="3" name="Content Placeholder 2"/>
          <p:cNvSpPr>
            <a:spLocks noGrp="1"/>
          </p:cNvSpPr>
          <p:nvPr>
            <p:ph idx="1"/>
          </p:nvPr>
        </p:nvSpPr>
        <p:spPr>
          <a:xfrm>
            <a:off x="169863" y="1063624"/>
            <a:ext cx="8974137" cy="4181615"/>
          </a:xfrm>
        </p:spPr>
        <p:txBody>
          <a:bodyPr>
            <a:normAutofit fontScale="85000" lnSpcReduction="20000"/>
          </a:bodyPr>
          <a:lstStyle/>
          <a:p>
            <a:pPr>
              <a:lnSpc>
                <a:spcPct val="120000"/>
              </a:lnSpc>
            </a:pPr>
            <a:r>
              <a:rPr lang="en-US" dirty="0" smtClean="0"/>
              <a:t>Theory</a:t>
            </a:r>
          </a:p>
          <a:p>
            <a:pPr lvl="1">
              <a:lnSpc>
                <a:spcPct val="120000"/>
              </a:lnSpc>
            </a:pPr>
            <a:r>
              <a:rPr lang="en-US" sz="2200" dirty="0" smtClean="0"/>
              <a:t>Improve space/time complexity of wide used </a:t>
            </a:r>
            <a:r>
              <a:rPr lang="en-US" sz="2200" dirty="0" err="1" smtClean="0"/>
              <a:t>algo</a:t>
            </a:r>
            <a:r>
              <a:rPr lang="en-US" sz="2200" dirty="0" smtClean="0"/>
              <a:t> (e.g., SGD)</a:t>
            </a:r>
          </a:p>
          <a:p>
            <a:pPr lvl="1">
              <a:lnSpc>
                <a:spcPct val="120000"/>
              </a:lnSpc>
            </a:pPr>
            <a:r>
              <a:rPr lang="en-US" sz="2200" dirty="0" smtClean="0">
                <a:solidFill>
                  <a:schemeClr val="dk1"/>
                </a:solidFill>
                <a:latin typeface="Source Sans Pro Light" charset="0"/>
                <a:ea typeface="Source Sans Pro Light" charset="0"/>
                <a:cs typeface="Source Sans Pro Light" charset="0"/>
                <a:sym typeface="Helvetica Neue"/>
              </a:rPr>
              <a:t>Extend </a:t>
            </a:r>
            <a:r>
              <a:rPr lang="en-US" sz="2200" dirty="0">
                <a:solidFill>
                  <a:schemeClr val="dk1"/>
                </a:solidFill>
                <a:latin typeface="Source Sans Pro Light" charset="0"/>
                <a:ea typeface="Source Sans Pro Light" charset="0"/>
                <a:cs typeface="Source Sans Pro Light" charset="0"/>
                <a:sym typeface="Helvetica Neue"/>
              </a:rPr>
              <a:t>existing techniques to new domains/environments, e.g., fair scheduler from network to CPU, distributed graph </a:t>
            </a:r>
            <a:r>
              <a:rPr lang="en-US" sz="2200" dirty="0" smtClean="0">
                <a:solidFill>
                  <a:schemeClr val="dk1"/>
                </a:solidFill>
                <a:latin typeface="Source Sans Pro Light" charset="0"/>
                <a:ea typeface="Source Sans Pro Light" charset="0"/>
                <a:cs typeface="Source Sans Pro Light" charset="0"/>
                <a:sym typeface="Helvetica Neue"/>
              </a:rPr>
              <a:t>algorithms</a:t>
            </a:r>
            <a:endParaRPr lang="en-US" sz="2200" dirty="0" smtClean="0">
              <a:latin typeface="Source Sans Pro Light" charset="0"/>
              <a:ea typeface="Source Sans Pro Light" charset="0"/>
              <a:cs typeface="Source Sans Pro Light" charset="0"/>
              <a:sym typeface="Helvetica Neue"/>
            </a:endParaRPr>
          </a:p>
          <a:p>
            <a:pPr lvl="1">
              <a:lnSpc>
                <a:spcPct val="120000"/>
              </a:lnSpc>
            </a:pPr>
            <a:r>
              <a:rPr lang="en-US" sz="2200" dirty="0" smtClean="0">
                <a:solidFill>
                  <a:schemeClr val="dk1"/>
                </a:solidFill>
                <a:latin typeface="Source Sans Pro Light" charset="0"/>
                <a:ea typeface="Source Sans Pro Light" charset="0"/>
                <a:cs typeface="Source Sans Pro Light" charset="0"/>
                <a:sym typeface="Helvetica Neue"/>
              </a:rPr>
              <a:t>Prove </a:t>
            </a:r>
            <a:r>
              <a:rPr lang="en-US" sz="2200" dirty="0">
                <a:solidFill>
                  <a:schemeClr val="dk1"/>
                </a:solidFill>
                <a:latin typeface="Source Sans Pro Light" charset="0"/>
                <a:ea typeface="Source Sans Pro Light" charset="0"/>
                <a:cs typeface="Source Sans Pro Light" charset="0"/>
                <a:sym typeface="Helvetica Neue"/>
              </a:rPr>
              <a:t>new desirable properties for popular techniques (increase practitioners confidence in using </a:t>
            </a:r>
            <a:r>
              <a:rPr lang="en-US" sz="2200" dirty="0" smtClean="0">
                <a:solidFill>
                  <a:schemeClr val="dk1"/>
                </a:solidFill>
                <a:latin typeface="Source Sans Pro Light" charset="0"/>
                <a:ea typeface="Source Sans Pro Light" charset="0"/>
                <a:cs typeface="Source Sans Pro Light" charset="0"/>
                <a:sym typeface="Helvetica Neue"/>
              </a:rPr>
              <a:t>them), </a:t>
            </a:r>
            <a:r>
              <a:rPr lang="en-US" sz="2200" dirty="0">
                <a:solidFill>
                  <a:schemeClr val="dk1"/>
                </a:solidFill>
                <a:latin typeface="Source Sans Pro Light" charset="0"/>
                <a:ea typeface="Source Sans Pro Light" charset="0"/>
                <a:cs typeface="Source Sans Pro Light" charset="0"/>
                <a:sym typeface="Helvetica Neue"/>
              </a:rPr>
              <a:t>e.g., show an allocation </a:t>
            </a:r>
            <a:r>
              <a:rPr lang="en-US" sz="2200" dirty="0" err="1" smtClean="0">
                <a:solidFill>
                  <a:schemeClr val="dk1"/>
                </a:solidFill>
                <a:latin typeface="Source Sans Pro Light" charset="0"/>
                <a:ea typeface="Source Sans Pro Light" charset="0"/>
                <a:cs typeface="Source Sans Pro Light" charset="0"/>
                <a:sym typeface="Helvetica Neue"/>
              </a:rPr>
              <a:t>algo</a:t>
            </a:r>
            <a:r>
              <a:rPr lang="en-US" sz="2200" dirty="0" smtClean="0">
                <a:solidFill>
                  <a:schemeClr val="dk1"/>
                </a:solidFill>
                <a:latin typeface="Source Sans Pro Light" charset="0"/>
                <a:ea typeface="Source Sans Pro Light" charset="0"/>
                <a:cs typeface="Source Sans Pro Light" charset="0"/>
                <a:sym typeface="Helvetica Neue"/>
              </a:rPr>
              <a:t> </a:t>
            </a:r>
            <a:r>
              <a:rPr lang="en-US" sz="2200" dirty="0">
                <a:solidFill>
                  <a:schemeClr val="dk1"/>
                </a:solidFill>
                <a:latin typeface="Source Sans Pro Light" charset="0"/>
                <a:ea typeface="Source Sans Pro Light" charset="0"/>
                <a:cs typeface="Source Sans Pro Light" charset="0"/>
                <a:sym typeface="Helvetica Neue"/>
              </a:rPr>
              <a:t>is strategy proof, show </a:t>
            </a:r>
            <a:r>
              <a:rPr lang="en-US" sz="2200" dirty="0" smtClean="0">
                <a:solidFill>
                  <a:schemeClr val="dk1"/>
                </a:solidFill>
                <a:latin typeface="Source Sans Pro Light" charset="0"/>
                <a:ea typeface="Source Sans Pro Light" charset="0"/>
                <a:cs typeface="Source Sans Pro Light" charset="0"/>
                <a:sym typeface="Helvetica Neue"/>
              </a:rPr>
              <a:t>an </a:t>
            </a:r>
            <a:r>
              <a:rPr lang="en-US" sz="2200" dirty="0" err="1">
                <a:solidFill>
                  <a:schemeClr val="dk1"/>
                </a:solidFill>
                <a:latin typeface="Source Sans Pro Light" charset="0"/>
                <a:ea typeface="Source Sans Pro Light" charset="0"/>
                <a:cs typeface="Source Sans Pro Light" charset="0"/>
                <a:sym typeface="Helvetica Neue"/>
              </a:rPr>
              <a:t>algo</a:t>
            </a:r>
            <a:r>
              <a:rPr lang="en-US" sz="2200" dirty="0">
                <a:solidFill>
                  <a:schemeClr val="dk1"/>
                </a:solidFill>
                <a:latin typeface="Source Sans Pro Light" charset="0"/>
                <a:ea typeface="Source Sans Pro Light" charset="0"/>
                <a:cs typeface="Source Sans Pro Light" charset="0"/>
                <a:sym typeface="Helvetica Neue"/>
              </a:rPr>
              <a:t> is guaranteed to </a:t>
            </a:r>
            <a:r>
              <a:rPr lang="en-US" sz="2200" dirty="0" smtClean="0">
                <a:solidFill>
                  <a:schemeClr val="dk1"/>
                </a:solidFill>
                <a:latin typeface="Source Sans Pro Light" charset="0"/>
                <a:ea typeface="Source Sans Pro Light" charset="0"/>
                <a:cs typeface="Source Sans Pro Light" charset="0"/>
                <a:sym typeface="Helvetica Neue"/>
              </a:rPr>
              <a:t>converge</a:t>
            </a:r>
          </a:p>
          <a:p>
            <a:pPr lvl="4">
              <a:lnSpc>
                <a:spcPct val="120000"/>
              </a:lnSpc>
            </a:pPr>
            <a:endParaRPr lang="en-US" sz="1200" dirty="0" smtClean="0">
              <a:solidFill>
                <a:schemeClr val="dk1"/>
              </a:solidFill>
              <a:latin typeface="Source Sans Pro Light" charset="0"/>
              <a:ea typeface="Source Sans Pro Light" charset="0"/>
              <a:cs typeface="Source Sans Pro Light" charset="0"/>
              <a:sym typeface="Helvetica Neue"/>
            </a:endParaRPr>
          </a:p>
          <a:p>
            <a:pPr>
              <a:lnSpc>
                <a:spcPct val="120000"/>
              </a:lnSpc>
            </a:pPr>
            <a:r>
              <a:rPr lang="en-US" dirty="0" smtClean="0">
                <a:solidFill>
                  <a:schemeClr val="dk1"/>
                </a:solidFill>
                <a:latin typeface="Source Sans Pro Light" charset="0"/>
                <a:ea typeface="Source Sans Pro Light" charset="0"/>
                <a:cs typeface="Source Sans Pro Light" charset="0"/>
                <a:sym typeface="Helvetica Neue"/>
              </a:rPr>
              <a:t>Systems</a:t>
            </a:r>
          </a:p>
          <a:p>
            <a:pPr lvl="1">
              <a:lnSpc>
                <a:spcPct val="120000"/>
              </a:lnSpc>
            </a:pPr>
            <a:r>
              <a:rPr lang="en-US" sz="2200" dirty="0" smtClean="0">
                <a:solidFill>
                  <a:schemeClr val="dk1"/>
                </a:solidFill>
                <a:latin typeface="Source Sans Pro Light" charset="0"/>
                <a:ea typeface="Source Sans Pro Light" charset="0"/>
                <a:cs typeface="Source Sans Pro Light" charset="0"/>
                <a:sym typeface="Helvetica Neue"/>
              </a:rPr>
              <a:t>Support </a:t>
            </a:r>
            <a:r>
              <a:rPr lang="en-US" sz="2200" dirty="0">
                <a:solidFill>
                  <a:schemeClr val="dk1"/>
                </a:solidFill>
                <a:latin typeface="Source Sans Pro Light" charset="0"/>
                <a:ea typeface="Source Sans Pro Light" charset="0"/>
                <a:cs typeface="Source Sans Pro Light" charset="0"/>
                <a:sym typeface="Helvetica Neue"/>
              </a:rPr>
              <a:t>new workloads impractical before, e.g., big data </a:t>
            </a:r>
            <a:r>
              <a:rPr lang="en-US" sz="2200" dirty="0" smtClean="0">
                <a:solidFill>
                  <a:schemeClr val="dk1"/>
                </a:solidFill>
                <a:latin typeface="Source Sans Pro Light" charset="0"/>
                <a:ea typeface="Source Sans Pro Light" charset="0"/>
                <a:cs typeface="Source Sans Pro Light" charset="0"/>
                <a:sym typeface="Helvetica Neue"/>
              </a:rPr>
              <a:t>processing</a:t>
            </a:r>
            <a:endParaRPr lang="en-US" sz="2200" dirty="0" smtClean="0">
              <a:latin typeface="Source Sans Pro Light" charset="0"/>
              <a:ea typeface="Source Sans Pro Light" charset="0"/>
              <a:cs typeface="Source Sans Pro Light" charset="0"/>
              <a:sym typeface="Helvetica Neue"/>
            </a:endParaRPr>
          </a:p>
          <a:p>
            <a:pPr lvl="1">
              <a:lnSpc>
                <a:spcPct val="120000"/>
              </a:lnSpc>
            </a:pPr>
            <a:r>
              <a:rPr lang="en-US" sz="2200" dirty="0" smtClean="0">
                <a:solidFill>
                  <a:schemeClr val="dk1"/>
                </a:solidFill>
                <a:latin typeface="Source Sans Pro Light" charset="0"/>
                <a:ea typeface="Source Sans Pro Light" charset="0"/>
                <a:cs typeface="Source Sans Pro Light" charset="0"/>
                <a:sym typeface="Helvetica Neue"/>
              </a:rPr>
              <a:t>Significantly </a:t>
            </a:r>
            <a:r>
              <a:rPr lang="en-US" sz="2200" dirty="0">
                <a:solidFill>
                  <a:schemeClr val="dk1"/>
                </a:solidFill>
                <a:latin typeface="Source Sans Pro Light" charset="0"/>
                <a:ea typeface="Source Sans Pro Light" charset="0"/>
                <a:cs typeface="Source Sans Pro Light" charset="0"/>
                <a:sym typeface="Helvetica Neue"/>
              </a:rPr>
              <a:t>improve efficiency/speed/cost, e.g., GPUs, </a:t>
            </a:r>
            <a:r>
              <a:rPr lang="en-US" sz="2200" dirty="0" err="1">
                <a:solidFill>
                  <a:schemeClr val="dk1"/>
                </a:solidFill>
                <a:latin typeface="Source Sans Pro Light" charset="0"/>
                <a:ea typeface="Source Sans Pro Light" charset="0"/>
                <a:cs typeface="Source Sans Pro Light" charset="0"/>
                <a:sym typeface="Helvetica Neue"/>
              </a:rPr>
              <a:t>dist</a:t>
            </a:r>
            <a:r>
              <a:rPr lang="en-US" sz="2200" dirty="0">
                <a:solidFill>
                  <a:schemeClr val="dk1"/>
                </a:solidFill>
                <a:latin typeface="Source Sans Pro Light" charset="0"/>
                <a:ea typeface="Source Sans Pro Light" charset="0"/>
                <a:cs typeface="Source Sans Pro Light" charset="0"/>
                <a:sym typeface="Helvetica Neue"/>
              </a:rPr>
              <a:t> </a:t>
            </a:r>
            <a:r>
              <a:rPr lang="en-US" sz="2200" dirty="0" err="1" smtClean="0">
                <a:solidFill>
                  <a:schemeClr val="dk1"/>
                </a:solidFill>
                <a:latin typeface="Source Sans Pro Light" charset="0"/>
                <a:ea typeface="Source Sans Pro Light" charset="0"/>
                <a:cs typeface="Source Sans Pro Light" charset="0"/>
                <a:sym typeface="Helvetica Neue"/>
              </a:rPr>
              <a:t>algos</a:t>
            </a:r>
            <a:endParaRPr lang="en-US" sz="2200" dirty="0" smtClean="0">
              <a:solidFill>
                <a:schemeClr val="dk1"/>
              </a:solidFill>
              <a:latin typeface="Source Sans Pro Light" charset="0"/>
              <a:ea typeface="Source Sans Pro Light" charset="0"/>
              <a:cs typeface="Source Sans Pro Light" charset="0"/>
              <a:sym typeface="Helvetica Neue"/>
            </a:endParaRPr>
          </a:p>
          <a:p>
            <a:pPr lvl="1">
              <a:lnSpc>
                <a:spcPct val="120000"/>
              </a:lnSpc>
            </a:pPr>
            <a:r>
              <a:rPr lang="en-US" sz="2200" dirty="0" smtClean="0">
                <a:solidFill>
                  <a:schemeClr val="dk1"/>
                </a:solidFill>
                <a:latin typeface="Source Sans Pro Light" charset="0"/>
                <a:ea typeface="Source Sans Pro Light" charset="0"/>
                <a:cs typeface="Source Sans Pro Light" charset="0"/>
                <a:sym typeface="Helvetica Neue"/>
              </a:rPr>
              <a:t>“Democratize</a:t>
            </a:r>
            <a:r>
              <a:rPr lang="en-US" sz="2200" dirty="0">
                <a:solidFill>
                  <a:schemeClr val="dk1"/>
                </a:solidFill>
                <a:latin typeface="Source Sans Pro Light" charset="0"/>
                <a:ea typeface="Source Sans Pro Light" charset="0"/>
                <a:cs typeface="Source Sans Pro Light" charset="0"/>
                <a:sym typeface="Helvetica Neue"/>
              </a:rPr>
              <a:t>”  technology, e.g., cloud computing, </a:t>
            </a:r>
            <a:r>
              <a:rPr lang="en-US" sz="2200" dirty="0" err="1">
                <a:solidFill>
                  <a:schemeClr val="dk1"/>
                </a:solidFill>
                <a:latin typeface="Source Sans Pro Light" charset="0"/>
                <a:ea typeface="Source Sans Pro Light" charset="0"/>
                <a:cs typeface="Source Sans Pro Light" charset="0"/>
                <a:sym typeface="Helvetica Neue"/>
              </a:rPr>
              <a:t>serverless</a:t>
            </a:r>
            <a:r>
              <a:rPr lang="en-US" sz="2200" dirty="0">
                <a:solidFill>
                  <a:schemeClr val="dk1"/>
                </a:solidFill>
                <a:latin typeface="Source Sans Pro Light" charset="0"/>
                <a:ea typeface="Source Sans Pro Light" charset="0"/>
                <a:cs typeface="Source Sans Pro Light" charset="0"/>
                <a:sym typeface="Helvetica Neue"/>
              </a:rPr>
              <a:t>, </a:t>
            </a:r>
            <a:r>
              <a:rPr lang="en-US" sz="2200" dirty="0" err="1" smtClean="0">
                <a:solidFill>
                  <a:schemeClr val="dk1"/>
                </a:solidFill>
                <a:latin typeface="Source Sans Pro Light" charset="0"/>
                <a:ea typeface="Source Sans Pro Light" charset="0"/>
                <a:cs typeface="Source Sans Pro Light" charset="0"/>
                <a:sym typeface="Helvetica Neue"/>
              </a:rPr>
              <a:t>TensorFlow</a:t>
            </a:r>
            <a:endParaRPr lang="en-US" sz="2200" dirty="0">
              <a:solidFill>
                <a:schemeClr val="dk1"/>
              </a:solidFill>
              <a:latin typeface="Helvetica Neue"/>
              <a:ea typeface="Helvetica Neue"/>
              <a:cs typeface="Helvetica Neue"/>
              <a:sym typeface="Helvetica Neue"/>
            </a:endParaRPr>
          </a:p>
          <a:p>
            <a:pPr lvl="1">
              <a:lnSpc>
                <a:spcPct val="120000"/>
              </a:lnSpc>
            </a:pPr>
            <a:endParaRPr lang="en-US" dirty="0" smtClean="0">
              <a:solidFill>
                <a:schemeClr val="dk1"/>
              </a:solidFill>
              <a:latin typeface="Source Sans Pro Light" charset="0"/>
              <a:ea typeface="Source Sans Pro Light" charset="0"/>
              <a:cs typeface="Source Sans Pro Light" charset="0"/>
              <a:sym typeface="Helvetica Neue"/>
            </a:endParaRPr>
          </a:p>
          <a:p>
            <a:pPr lvl="1">
              <a:lnSpc>
                <a:spcPct val="120000"/>
              </a:lnSpc>
            </a:pPr>
            <a:endParaRPr lang="en-US" dirty="0">
              <a:solidFill>
                <a:schemeClr val="dk1"/>
              </a:solidFill>
              <a:latin typeface="Source Sans Pro Light" charset="0"/>
              <a:ea typeface="Source Sans Pro Light" charset="0"/>
              <a:cs typeface="Source Sans Pro Light" charset="0"/>
              <a:sym typeface="Helvetica Neue"/>
            </a:endParaRPr>
          </a:p>
          <a:p>
            <a:pPr lvl="1">
              <a:lnSpc>
                <a:spcPct val="120000"/>
              </a:lnSpc>
            </a:pPr>
            <a:endParaRPr lang="en-US" dirty="0">
              <a:latin typeface="Source Sans Pro Light" charset="0"/>
              <a:ea typeface="Source Sans Pro Light" charset="0"/>
              <a:cs typeface="Source Sans Pro Light" charset="0"/>
            </a:endParaRPr>
          </a:p>
        </p:txBody>
      </p:sp>
    </p:spTree>
    <p:extLst>
      <p:ext uri="{BB962C8B-B14F-4D97-AF65-F5344CB8AC3E}">
        <p14:creationId xmlns:p14="http://schemas.microsoft.com/office/powerpoint/2010/main" val="1899634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Priority (1/2)</a:t>
            </a:r>
            <a:endParaRPr lang="en-US" dirty="0"/>
          </a:p>
        </p:txBody>
      </p:sp>
      <p:sp>
        <p:nvSpPr>
          <p:cNvPr id="3" name="Content Placeholder 2"/>
          <p:cNvSpPr>
            <a:spLocks noGrp="1"/>
          </p:cNvSpPr>
          <p:nvPr>
            <p:ph idx="1"/>
          </p:nvPr>
        </p:nvSpPr>
        <p:spPr>
          <a:xfrm>
            <a:off x="169863" y="864158"/>
            <a:ext cx="8850312" cy="4149969"/>
          </a:xfrm>
        </p:spPr>
        <p:txBody>
          <a:bodyPr>
            <a:normAutofit fontScale="92500" lnSpcReduction="10000"/>
          </a:bodyPr>
          <a:lstStyle/>
          <a:p>
            <a:r>
              <a:rPr lang="en-US" dirty="0"/>
              <a:t>You experience problem first </a:t>
            </a:r>
            <a:r>
              <a:rPr lang="en-US" dirty="0" smtClean="0"/>
              <a:t>hand</a:t>
            </a:r>
          </a:p>
          <a:p>
            <a:pPr lvl="1"/>
            <a:r>
              <a:rPr lang="en-US" dirty="0"/>
              <a:t>One of the main reasons we are building </a:t>
            </a:r>
            <a:r>
              <a:rPr lang="en-US" dirty="0" smtClean="0"/>
              <a:t>systems/artifacts</a:t>
            </a:r>
          </a:p>
          <a:p>
            <a:pPr marL="1371600" lvl="2" indent="-457200">
              <a:buFont typeface="+mj-lt"/>
              <a:buAutoNum type="arabicPeriod"/>
            </a:pPr>
            <a:r>
              <a:rPr lang="en-US" dirty="0" smtClean="0"/>
              <a:t>Build </a:t>
            </a:r>
            <a:r>
              <a:rPr lang="en-US" dirty="0"/>
              <a:t>system solving a “need</a:t>
            </a:r>
            <a:r>
              <a:rPr lang="en-US" dirty="0" smtClean="0"/>
              <a:t>”</a:t>
            </a:r>
          </a:p>
          <a:p>
            <a:pPr marL="1371600" lvl="2" indent="-457200">
              <a:buFont typeface="+mj-lt"/>
              <a:buAutoNum type="arabicPeriod"/>
            </a:pPr>
            <a:r>
              <a:rPr lang="en-US" dirty="0" smtClean="0"/>
              <a:t>Have </a:t>
            </a:r>
            <a:r>
              <a:rPr lang="en-US" dirty="0"/>
              <a:t>people use it </a:t>
            </a:r>
            <a:endParaRPr lang="en-US" dirty="0" smtClean="0"/>
          </a:p>
          <a:p>
            <a:pPr marL="1371600" lvl="2" indent="-457200">
              <a:buFont typeface="+mj-lt"/>
              <a:buAutoNum type="arabicPeriod"/>
            </a:pPr>
            <a:r>
              <a:rPr lang="en-US" dirty="0" smtClean="0"/>
              <a:t>Understand </a:t>
            </a:r>
            <a:r>
              <a:rPr lang="en-US" dirty="0"/>
              <a:t>things people want to do with your system, you haven’t thought </a:t>
            </a:r>
            <a:r>
              <a:rPr lang="en-US" dirty="0" smtClean="0"/>
              <a:t>about</a:t>
            </a:r>
          </a:p>
          <a:p>
            <a:pPr marL="1371600" lvl="2" indent="-457200">
              <a:buFont typeface="+mj-lt"/>
              <a:buAutoNum type="arabicPeriod"/>
            </a:pPr>
            <a:r>
              <a:rPr lang="en-US" dirty="0" smtClean="0"/>
              <a:t>Now </a:t>
            </a:r>
            <a:r>
              <a:rPr lang="en-US" dirty="0"/>
              <a:t>you have a problem, you’ve “seen” first</a:t>
            </a:r>
            <a:r>
              <a:rPr lang="en-US" dirty="0" smtClean="0"/>
              <a:t>!</a:t>
            </a:r>
          </a:p>
          <a:p>
            <a:r>
              <a:rPr lang="en-US" dirty="0" smtClean="0"/>
              <a:t>Take </a:t>
            </a:r>
            <a:r>
              <a:rPr lang="en-US" dirty="0"/>
              <a:t>a bet on a new area and dive </a:t>
            </a:r>
            <a:r>
              <a:rPr lang="en-US" dirty="0" smtClean="0"/>
              <a:t>in</a:t>
            </a:r>
          </a:p>
          <a:p>
            <a:pPr lvl="1"/>
            <a:r>
              <a:rPr lang="en-US" dirty="0" smtClean="0"/>
              <a:t>Because </a:t>
            </a:r>
            <a:r>
              <a:rPr lang="en-US" dirty="0"/>
              <a:t>it’s new area, few people are working on </a:t>
            </a:r>
            <a:r>
              <a:rPr lang="en-US" dirty="0" smtClean="0"/>
              <a:t>it</a:t>
            </a:r>
          </a:p>
          <a:p>
            <a:pPr lvl="1"/>
            <a:r>
              <a:rPr lang="en-US" dirty="0" smtClean="0"/>
              <a:t>This </a:t>
            </a:r>
            <a:r>
              <a:rPr lang="en-US" dirty="0"/>
              <a:t>is one thing Berkeley has been excelling at, e.g</a:t>
            </a:r>
            <a:r>
              <a:rPr lang="en-US" dirty="0" smtClean="0"/>
              <a:t>.,</a:t>
            </a:r>
          </a:p>
          <a:p>
            <a:pPr lvl="2"/>
            <a:r>
              <a:rPr lang="en-US" dirty="0" smtClean="0"/>
              <a:t>Complexity </a:t>
            </a:r>
            <a:r>
              <a:rPr lang="en-US" dirty="0"/>
              <a:t>theory, approximate algorithms, databases, networking, sensor networks, OSes (UNIX), NOW, Big Data, ML, …</a:t>
            </a:r>
          </a:p>
        </p:txBody>
      </p:sp>
    </p:spTree>
    <p:extLst>
      <p:ext uri="{BB962C8B-B14F-4D97-AF65-F5344CB8AC3E}">
        <p14:creationId xmlns:p14="http://schemas.microsoft.com/office/powerpoint/2010/main" val="65041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Priority (2/2)</a:t>
            </a:r>
            <a:endParaRPr lang="en-US" dirty="0"/>
          </a:p>
        </p:txBody>
      </p:sp>
      <p:sp>
        <p:nvSpPr>
          <p:cNvPr id="3" name="Content Placeholder 2"/>
          <p:cNvSpPr>
            <a:spLocks noGrp="1"/>
          </p:cNvSpPr>
          <p:nvPr>
            <p:ph idx="1"/>
          </p:nvPr>
        </p:nvSpPr>
        <p:spPr>
          <a:xfrm>
            <a:off x="169863" y="984739"/>
            <a:ext cx="8850312" cy="4049486"/>
          </a:xfrm>
        </p:spPr>
        <p:txBody>
          <a:bodyPr>
            <a:normAutofit fontScale="77500" lnSpcReduction="20000"/>
          </a:bodyPr>
          <a:lstStyle/>
          <a:p>
            <a:pPr>
              <a:lnSpc>
                <a:spcPct val="120000"/>
              </a:lnSpc>
            </a:pPr>
            <a:r>
              <a:rPr lang="en-US" dirty="0"/>
              <a:t>Talk with people from other areas to find new problems, e.g</a:t>
            </a:r>
            <a:r>
              <a:rPr lang="en-US" dirty="0" smtClean="0"/>
              <a:t>.,</a:t>
            </a:r>
          </a:p>
          <a:p>
            <a:pPr lvl="1">
              <a:lnSpc>
                <a:spcPct val="120000"/>
              </a:lnSpc>
            </a:pPr>
            <a:r>
              <a:rPr lang="en-US" dirty="0" smtClean="0"/>
              <a:t>Spark </a:t>
            </a:r>
            <a:r>
              <a:rPr lang="en-US" dirty="0"/>
              <a:t>motivated by </a:t>
            </a:r>
            <a:r>
              <a:rPr lang="en-US" dirty="0" err="1"/>
              <a:t>Matei’s</a:t>
            </a:r>
            <a:r>
              <a:rPr lang="en-US" dirty="0"/>
              <a:t> trying to solve Lester Mackey’s </a:t>
            </a:r>
            <a:endParaRPr lang="en-US" dirty="0" smtClean="0"/>
          </a:p>
          <a:p>
            <a:pPr>
              <a:lnSpc>
                <a:spcPct val="120000"/>
              </a:lnSpc>
            </a:pPr>
            <a:endParaRPr lang="en-US" dirty="0" smtClean="0"/>
          </a:p>
          <a:p>
            <a:pPr>
              <a:lnSpc>
                <a:spcPct val="120000"/>
              </a:lnSpc>
            </a:pPr>
            <a:r>
              <a:rPr lang="en-US" dirty="0" smtClean="0"/>
              <a:t>Berkeley’s labs are </a:t>
            </a:r>
            <a:r>
              <a:rPr lang="en-US" dirty="0"/>
              <a:t>set up to encourage you do exactly this</a:t>
            </a:r>
            <a:r>
              <a:rPr lang="en-US" dirty="0" smtClean="0"/>
              <a:t>!</a:t>
            </a:r>
          </a:p>
          <a:p>
            <a:pPr marL="457200" lvl="1" indent="0">
              <a:lnSpc>
                <a:spcPct val="120000"/>
              </a:lnSpc>
              <a:buNone/>
            </a:pPr>
            <a:r>
              <a:rPr lang="en-US" dirty="0" smtClean="0"/>
              <a:t>“</a:t>
            </a:r>
            <a:r>
              <a:rPr lang="en-US" i="1" dirty="0"/>
              <a:t>I notice that if you have the door to your office closed, you get more work done today and tomorrow, and you are more productive than most. But 10 years later somehow you don't know quite know what problems are worth working on; all the hard work you do is sort of tangential in importance. … I can say there is a pretty good correlation between those who work with the doors open and those who ultimately do important things</a:t>
            </a:r>
            <a:r>
              <a:rPr lang="en-US" dirty="0"/>
              <a:t>.” 					</a:t>
            </a:r>
            <a:endParaRPr lang="en-US" dirty="0" smtClean="0"/>
          </a:p>
          <a:p>
            <a:pPr marL="457200" lvl="1" indent="0" algn="r">
              <a:lnSpc>
                <a:spcPct val="120000"/>
              </a:lnSpc>
              <a:buNone/>
            </a:pPr>
            <a:r>
              <a:rPr lang="en-US" dirty="0" smtClean="0"/>
              <a:t>– </a:t>
            </a:r>
            <a:r>
              <a:rPr lang="en-US" dirty="0"/>
              <a:t>Richard Hamming, Turing Award </a:t>
            </a:r>
            <a:r>
              <a:rPr lang="en-US" dirty="0" smtClean="0"/>
              <a:t>Winner</a:t>
            </a:r>
          </a:p>
          <a:p>
            <a:pPr marL="457200" lvl="1" indent="0" algn="r">
              <a:lnSpc>
                <a:spcPct val="120000"/>
              </a:lnSpc>
              <a:buNone/>
            </a:pPr>
            <a:r>
              <a:rPr lang="en-US" sz="2000" dirty="0" smtClean="0"/>
              <a:t>(“</a:t>
            </a:r>
            <a:r>
              <a:rPr lang="en-US" sz="2000" dirty="0"/>
              <a:t>You and Your Research” : </a:t>
            </a:r>
            <a:r>
              <a:rPr lang="en-US" sz="2000" dirty="0">
                <a:hlinkClick r:id="rId2"/>
              </a:rPr>
              <a:t>http://www.cs.virginia.edu/~</a:t>
            </a:r>
            <a:r>
              <a:rPr lang="en-US" sz="2000" dirty="0" smtClean="0">
                <a:hlinkClick r:id="rId2"/>
              </a:rPr>
              <a:t>robins/YouAndYourResearch.html</a:t>
            </a:r>
            <a:r>
              <a:rPr lang="en-US" sz="2000" dirty="0"/>
              <a:t>)</a:t>
            </a:r>
          </a:p>
        </p:txBody>
      </p:sp>
    </p:spTree>
    <p:extLst>
      <p:ext uri="{BB962C8B-B14F-4D97-AF65-F5344CB8AC3E}">
        <p14:creationId xmlns:p14="http://schemas.microsoft.com/office/powerpoint/2010/main" val="1624514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Edge</a:t>
            </a:r>
            <a:endParaRPr lang="en-US" dirty="0"/>
          </a:p>
        </p:txBody>
      </p:sp>
      <p:sp>
        <p:nvSpPr>
          <p:cNvPr id="3" name="Content Placeholder 2"/>
          <p:cNvSpPr>
            <a:spLocks noGrp="1"/>
          </p:cNvSpPr>
          <p:nvPr>
            <p:ph idx="1"/>
          </p:nvPr>
        </p:nvSpPr>
        <p:spPr/>
        <p:txBody>
          <a:bodyPr/>
          <a:lstStyle/>
          <a:p>
            <a:pPr marL="0"/>
            <a:r>
              <a:rPr lang="en-US" dirty="0"/>
              <a:t>If you do not have expertise to solve the problem, talk with people who </a:t>
            </a:r>
            <a:r>
              <a:rPr lang="en-US" dirty="0" smtClean="0"/>
              <a:t>do!</a:t>
            </a:r>
          </a:p>
          <a:p>
            <a:pPr marL="285750" lvl="1"/>
            <a:r>
              <a:rPr lang="en-US" dirty="0" smtClean="0"/>
              <a:t>Lester </a:t>
            </a:r>
            <a:r>
              <a:rPr lang="en-US" dirty="0"/>
              <a:t>leveraged </a:t>
            </a:r>
            <a:r>
              <a:rPr lang="en-US" dirty="0" err="1"/>
              <a:t>Matei’s</a:t>
            </a:r>
            <a:r>
              <a:rPr lang="en-US" dirty="0"/>
              <a:t> help to rank 2nd for Netflix’s </a:t>
            </a:r>
            <a:r>
              <a:rPr lang="en-US" dirty="0" smtClean="0"/>
              <a:t>challenge</a:t>
            </a:r>
          </a:p>
          <a:p>
            <a:pPr marL="0"/>
            <a:endParaRPr lang="en-US" dirty="0" smtClean="0"/>
          </a:p>
          <a:p>
            <a:pPr marL="0"/>
            <a:r>
              <a:rPr lang="en-US" dirty="0" smtClean="0"/>
              <a:t>Again</a:t>
            </a:r>
            <a:r>
              <a:rPr lang="en-US" dirty="0"/>
              <a:t>, </a:t>
            </a:r>
            <a:r>
              <a:rPr lang="en-US" dirty="0" smtClean="0"/>
              <a:t>labs like </a:t>
            </a:r>
            <a:r>
              <a:rPr lang="en-US" dirty="0" err="1" smtClean="0"/>
              <a:t>RISELab</a:t>
            </a:r>
            <a:r>
              <a:rPr lang="en-US" dirty="0" smtClean="0"/>
              <a:t> are </a:t>
            </a:r>
            <a:r>
              <a:rPr lang="en-US" dirty="0"/>
              <a:t>set up to encourage you do exactly this!	</a:t>
            </a:r>
          </a:p>
        </p:txBody>
      </p:sp>
    </p:spTree>
    <p:extLst>
      <p:ext uri="{BB962C8B-B14F-4D97-AF65-F5344CB8AC3E}">
        <p14:creationId xmlns:p14="http://schemas.microsoft.com/office/powerpoint/2010/main" val="256731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863" y="93891"/>
            <a:ext cx="8850312" cy="857250"/>
          </a:xfrm>
        </p:spPr>
        <p:txBody>
          <a:bodyPr/>
          <a:lstStyle/>
          <a:p>
            <a:r>
              <a:rPr lang="en-US" dirty="0" err="1" smtClean="0"/>
              <a:t>Incrementality</a:t>
            </a:r>
            <a:endParaRPr lang="en-US" dirty="0"/>
          </a:p>
        </p:txBody>
      </p:sp>
      <p:sp>
        <p:nvSpPr>
          <p:cNvPr id="3" name="Content Placeholder 2"/>
          <p:cNvSpPr>
            <a:spLocks noGrp="1"/>
          </p:cNvSpPr>
          <p:nvPr>
            <p:ph idx="1"/>
          </p:nvPr>
        </p:nvSpPr>
        <p:spPr>
          <a:xfrm>
            <a:off x="169863" y="763675"/>
            <a:ext cx="8850312" cy="4582048"/>
          </a:xfrm>
        </p:spPr>
        <p:txBody>
          <a:bodyPr>
            <a:normAutofit fontScale="70000" lnSpcReduction="20000"/>
          </a:bodyPr>
          <a:lstStyle/>
          <a:p>
            <a:pPr marL="0">
              <a:lnSpc>
                <a:spcPct val="120000"/>
              </a:lnSpc>
            </a:pPr>
            <a:r>
              <a:rPr lang="en-US" dirty="0"/>
              <a:t>Reach the first meaningful milestone </a:t>
            </a:r>
            <a:r>
              <a:rPr lang="en-US" dirty="0" smtClean="0"/>
              <a:t>fast</a:t>
            </a:r>
          </a:p>
          <a:p>
            <a:pPr marL="285750" lvl="1">
              <a:lnSpc>
                <a:spcPct val="120000"/>
              </a:lnSpc>
            </a:pPr>
            <a:r>
              <a:rPr lang="en-US" dirty="0" smtClean="0"/>
              <a:t>Critical </a:t>
            </a:r>
            <a:r>
              <a:rPr lang="en-US" dirty="0"/>
              <a:t>to get the project off the ground, maintain the excitement of the students and, if a system, start growing community </a:t>
            </a:r>
            <a:endParaRPr lang="en-US" dirty="0" smtClean="0"/>
          </a:p>
          <a:p>
            <a:pPr marL="285750" lvl="1">
              <a:lnSpc>
                <a:spcPct val="120000"/>
              </a:lnSpc>
            </a:pPr>
            <a:r>
              <a:rPr lang="en-US" dirty="0" smtClean="0"/>
              <a:t>Examples</a:t>
            </a:r>
            <a:r>
              <a:rPr lang="en-US" dirty="0"/>
              <a:t>: </a:t>
            </a:r>
            <a:r>
              <a:rPr lang="en-US" dirty="0" err="1"/>
              <a:t>Mesos</a:t>
            </a:r>
            <a:r>
              <a:rPr lang="en-US" dirty="0"/>
              <a:t>, Spark provided an useful system within 1 </a:t>
            </a:r>
            <a:r>
              <a:rPr lang="en-US" dirty="0" smtClean="0"/>
              <a:t>year</a:t>
            </a:r>
          </a:p>
          <a:p>
            <a:pPr marL="0">
              <a:lnSpc>
                <a:spcPct val="120000"/>
              </a:lnSpc>
            </a:pPr>
            <a:r>
              <a:rPr lang="en-US" dirty="0" smtClean="0"/>
              <a:t>Decompose project in </a:t>
            </a:r>
            <a:r>
              <a:rPr lang="en-US" dirty="0"/>
              <a:t>a series of milestones providing increasing </a:t>
            </a:r>
            <a:r>
              <a:rPr lang="en-US" dirty="0" smtClean="0"/>
              <a:t>value</a:t>
            </a:r>
          </a:p>
          <a:p>
            <a:pPr marL="285750" lvl="1">
              <a:lnSpc>
                <a:spcPct val="120000"/>
              </a:lnSpc>
            </a:pPr>
            <a:r>
              <a:rPr lang="en-US" dirty="0" smtClean="0"/>
              <a:t>Examples</a:t>
            </a:r>
            <a:r>
              <a:rPr lang="en-US" dirty="0"/>
              <a:t>: Spark core → Shark (SQL) → Streaming → </a:t>
            </a:r>
            <a:r>
              <a:rPr lang="en-US" dirty="0" err="1" smtClean="0"/>
              <a:t>Mllib</a:t>
            </a:r>
            <a:endParaRPr lang="en-US" dirty="0" smtClean="0"/>
          </a:p>
          <a:p>
            <a:pPr marL="285750" lvl="1">
              <a:lnSpc>
                <a:spcPct val="120000"/>
              </a:lnSpc>
            </a:pPr>
            <a:r>
              <a:rPr lang="en-US" dirty="0" smtClean="0"/>
              <a:t>Developing </a:t>
            </a:r>
            <a:r>
              <a:rPr lang="en-US" dirty="0"/>
              <a:t>a chess algorithm to first beat an amateur, then a master, then a grand master, and finally the world champion </a:t>
            </a:r>
            <a:endParaRPr lang="en-US" dirty="0" smtClean="0"/>
          </a:p>
          <a:p>
            <a:pPr marL="0">
              <a:lnSpc>
                <a:spcPct val="120000"/>
              </a:lnSpc>
            </a:pPr>
            <a:r>
              <a:rPr lang="en-US" dirty="0" smtClean="0"/>
              <a:t>Holly </a:t>
            </a:r>
            <a:r>
              <a:rPr lang="en-US" dirty="0"/>
              <a:t>grail example: Bell Labs achieving its vision of </a:t>
            </a:r>
            <a:r>
              <a:rPr lang="en-US" dirty="0" smtClean="0"/>
              <a:t>“</a:t>
            </a:r>
            <a:r>
              <a:rPr lang="en-US" dirty="0"/>
              <a:t>enabling </a:t>
            </a:r>
            <a:r>
              <a:rPr lang="en-US" dirty="0" smtClean="0"/>
              <a:t/>
            </a:r>
            <a:br>
              <a:rPr lang="en-US" dirty="0" smtClean="0"/>
            </a:br>
            <a:r>
              <a:rPr lang="en-US" dirty="0" smtClean="0"/>
              <a:t>any </a:t>
            </a:r>
            <a:r>
              <a:rPr lang="en-US" dirty="0"/>
              <a:t>two people in the world communicate</a:t>
            </a:r>
            <a:r>
              <a:rPr lang="en-US" dirty="0" smtClean="0"/>
              <a:t>”</a:t>
            </a:r>
          </a:p>
          <a:p>
            <a:pPr marL="285750" lvl="1">
              <a:lnSpc>
                <a:spcPct val="120000"/>
              </a:lnSpc>
            </a:pPr>
            <a:r>
              <a:rPr lang="en-US" dirty="0" smtClean="0"/>
              <a:t>Enable </a:t>
            </a:r>
            <a:r>
              <a:rPr lang="en-US" dirty="0"/>
              <a:t>two people to talk by phone between Boston and </a:t>
            </a:r>
            <a:r>
              <a:rPr lang="en-US" dirty="0" smtClean="0"/>
              <a:t>NY</a:t>
            </a:r>
          </a:p>
          <a:p>
            <a:pPr marL="285750" lvl="1">
              <a:lnSpc>
                <a:spcPct val="120000"/>
              </a:lnSpc>
            </a:pPr>
            <a:r>
              <a:rPr lang="en-US" dirty="0" smtClean="0"/>
              <a:t>Enable </a:t>
            </a:r>
            <a:r>
              <a:rPr lang="en-US" dirty="0"/>
              <a:t>two people to talk by phone across US between NY and </a:t>
            </a:r>
            <a:r>
              <a:rPr lang="en-US" dirty="0" smtClean="0"/>
              <a:t>SF</a:t>
            </a:r>
          </a:p>
          <a:p>
            <a:pPr marL="285750" lvl="1">
              <a:lnSpc>
                <a:spcPct val="120000"/>
              </a:lnSpc>
            </a:pPr>
            <a:r>
              <a:rPr lang="en-US" dirty="0" smtClean="0"/>
              <a:t>Enable </a:t>
            </a:r>
            <a:r>
              <a:rPr lang="en-US" dirty="0"/>
              <a:t>two people to talk by phone across Atlantic between NY and London…. </a:t>
            </a:r>
            <a:r>
              <a:rPr lang="en-US" dirty="0" smtClean="0"/>
              <a:t/>
            </a:r>
            <a:br>
              <a:rPr lang="en-US" dirty="0" smtClean="0"/>
            </a:br>
            <a:r>
              <a:rPr lang="en-US" dirty="0" smtClean="0"/>
              <a:t>(</a:t>
            </a:r>
            <a:r>
              <a:rPr lang="en-US" dirty="0"/>
              <a:t>see “The Idea Factory” book) </a:t>
            </a:r>
          </a:p>
        </p:txBody>
      </p:sp>
      <p:pic>
        <p:nvPicPr>
          <p:cNvPr id="5" name="Picture 4"/>
          <p:cNvPicPr>
            <a:picLocks noChangeAspect="1"/>
          </p:cNvPicPr>
          <p:nvPr/>
        </p:nvPicPr>
        <p:blipFill>
          <a:blip r:embed="rId2"/>
          <a:stretch>
            <a:fillRect/>
          </a:stretch>
        </p:blipFill>
        <p:spPr>
          <a:xfrm>
            <a:off x="7780677" y="3044651"/>
            <a:ext cx="1368220" cy="2098849"/>
          </a:xfrm>
          <a:prstGeom prst="rect">
            <a:avLst/>
          </a:prstGeom>
        </p:spPr>
      </p:pic>
    </p:spTree>
    <p:extLst>
      <p:ext uri="{BB962C8B-B14F-4D97-AF65-F5344CB8AC3E}">
        <p14:creationId xmlns:p14="http://schemas.microsoft.com/office/powerpoint/2010/main" val="67216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to ask when picking a problem</a:t>
            </a:r>
            <a:endParaRPr lang="en-US" dirty="0"/>
          </a:p>
        </p:txBody>
      </p:sp>
      <p:sp>
        <p:nvSpPr>
          <p:cNvPr id="3" name="Content Placeholder 2"/>
          <p:cNvSpPr>
            <a:spLocks noGrp="1"/>
          </p:cNvSpPr>
          <p:nvPr>
            <p:ph idx="1"/>
          </p:nvPr>
        </p:nvSpPr>
        <p:spPr>
          <a:xfrm>
            <a:off x="169863" y="1063625"/>
            <a:ext cx="8850312" cy="4151470"/>
          </a:xfrm>
        </p:spPr>
        <p:txBody>
          <a:bodyPr>
            <a:normAutofit fontScale="70000" lnSpcReduction="20000"/>
          </a:bodyPr>
          <a:lstStyle/>
          <a:p>
            <a:pPr marL="0">
              <a:lnSpc>
                <a:spcPct val="120000"/>
              </a:lnSpc>
            </a:pPr>
            <a:r>
              <a:rPr lang="en-US" dirty="0"/>
              <a:t>What will happen if I solve this problem? </a:t>
            </a:r>
            <a:r>
              <a:rPr lang="en-US" dirty="0" smtClean="0"/>
              <a:t>Will </a:t>
            </a:r>
            <a:r>
              <a:rPr lang="en-US" dirty="0"/>
              <a:t>anyone </a:t>
            </a:r>
            <a:r>
              <a:rPr lang="en-US" dirty="0" smtClean="0"/>
              <a:t>care? Will </a:t>
            </a:r>
            <a:r>
              <a:rPr lang="en-US" dirty="0"/>
              <a:t>anything change in the way people do things</a:t>
            </a:r>
            <a:r>
              <a:rPr lang="en-US" dirty="0" smtClean="0"/>
              <a:t>?</a:t>
            </a:r>
          </a:p>
          <a:p>
            <a:pPr marL="285750" lvl="1">
              <a:lnSpc>
                <a:spcPct val="120000"/>
              </a:lnSpc>
            </a:pPr>
            <a:r>
              <a:rPr lang="en-US" dirty="0" smtClean="0"/>
              <a:t>If </a:t>
            </a:r>
            <a:r>
              <a:rPr lang="en-US" dirty="0"/>
              <a:t>you hope for a quantitative gain, simplify the problem and see improvement; if improvement not what you hopped for, </a:t>
            </a:r>
            <a:r>
              <a:rPr lang="en-US" dirty="0" smtClean="0"/>
              <a:t>reconsider</a:t>
            </a:r>
          </a:p>
          <a:p>
            <a:pPr marL="1658938" lvl="4">
              <a:lnSpc>
                <a:spcPct val="120000"/>
              </a:lnSpc>
            </a:pPr>
            <a:endParaRPr lang="en-US" dirty="0" smtClean="0"/>
          </a:p>
          <a:p>
            <a:pPr marL="0">
              <a:lnSpc>
                <a:spcPct val="120000"/>
              </a:lnSpc>
            </a:pPr>
            <a:r>
              <a:rPr lang="en-US" dirty="0" smtClean="0"/>
              <a:t>Who </a:t>
            </a:r>
            <a:r>
              <a:rPr lang="en-US" dirty="0"/>
              <a:t>else is working on the problem? (Again, big caveat here; if you believe the problem is important an you can solve it go for it</a:t>
            </a:r>
            <a:r>
              <a:rPr lang="en-US" dirty="0" smtClean="0"/>
              <a:t>!)</a:t>
            </a:r>
          </a:p>
          <a:p>
            <a:pPr marL="1198563" lvl="3">
              <a:lnSpc>
                <a:spcPct val="120000"/>
              </a:lnSpc>
            </a:pPr>
            <a:endParaRPr lang="en-US" dirty="0" smtClean="0"/>
          </a:p>
          <a:p>
            <a:pPr marL="0">
              <a:lnSpc>
                <a:spcPct val="120000"/>
              </a:lnSpc>
            </a:pPr>
            <a:r>
              <a:rPr lang="en-US" dirty="0" smtClean="0"/>
              <a:t>Why </a:t>
            </a:r>
            <a:r>
              <a:rPr lang="en-US" dirty="0"/>
              <a:t>me? </a:t>
            </a:r>
            <a:r>
              <a:rPr lang="en-US" dirty="0" smtClean="0"/>
              <a:t>Do </a:t>
            </a:r>
            <a:r>
              <a:rPr lang="en-US" dirty="0"/>
              <a:t>I have any edge on solving this problem? Am I expert in some techniques I think it will help me solve it? Did I solve similar problems</a:t>
            </a:r>
            <a:r>
              <a:rPr lang="en-US" dirty="0" smtClean="0"/>
              <a:t>? </a:t>
            </a:r>
          </a:p>
          <a:p>
            <a:pPr marL="1198563" lvl="3">
              <a:lnSpc>
                <a:spcPct val="120000"/>
              </a:lnSpc>
            </a:pPr>
            <a:endParaRPr lang="en-US" dirty="0" smtClean="0"/>
          </a:p>
          <a:p>
            <a:pPr marL="0">
              <a:lnSpc>
                <a:spcPct val="120000"/>
              </a:lnSpc>
            </a:pPr>
            <a:r>
              <a:rPr lang="en-US" dirty="0" smtClean="0"/>
              <a:t>Is </a:t>
            </a:r>
            <a:r>
              <a:rPr lang="en-US" dirty="0"/>
              <a:t>there a meaningful milestone I can get to fast? </a:t>
            </a:r>
          </a:p>
        </p:txBody>
      </p:sp>
    </p:spTree>
    <p:extLst>
      <p:ext uri="{BB962C8B-B14F-4D97-AF65-F5344CB8AC3E}">
        <p14:creationId xmlns:p14="http://schemas.microsoft.com/office/powerpoint/2010/main" val="106780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assignments</a:t>
            </a:r>
            <a:endParaRPr lang="en-US" dirty="0"/>
          </a:p>
        </p:txBody>
      </p:sp>
      <p:sp>
        <p:nvSpPr>
          <p:cNvPr id="3" name="Text Placeholder 2"/>
          <p:cNvSpPr>
            <a:spLocks noGrp="1"/>
          </p:cNvSpPr>
          <p:nvPr>
            <p:ph type="body" idx="1"/>
          </p:nvPr>
        </p:nvSpPr>
        <p:spPr>
          <a:xfrm>
            <a:off x="311700" y="1152475"/>
            <a:ext cx="8832300" cy="3416400"/>
          </a:xfrm>
        </p:spPr>
        <p:txBody>
          <a:bodyPr/>
          <a:lstStyle/>
          <a:p>
            <a:r>
              <a:rPr lang="en-US" dirty="0" smtClean="0"/>
              <a:t>All </a:t>
            </a:r>
            <a:r>
              <a:rPr lang="en-US" dirty="0"/>
              <a:t>students are required to read all papers </a:t>
            </a:r>
          </a:p>
          <a:p>
            <a:endParaRPr lang="en-US" dirty="0" smtClean="0"/>
          </a:p>
          <a:p>
            <a:r>
              <a:rPr lang="en-US" dirty="0" smtClean="0"/>
              <a:t>All students are required to submit “reviews” for each paper:</a:t>
            </a:r>
          </a:p>
          <a:p>
            <a:pPr lvl="1"/>
            <a:r>
              <a:rPr lang="en-US" dirty="0" smtClean="0"/>
              <a:t>Answer </a:t>
            </a:r>
            <a:r>
              <a:rPr lang="en-US" dirty="0"/>
              <a:t>short questions on google </a:t>
            </a:r>
            <a:r>
              <a:rPr lang="en-US" dirty="0" smtClean="0"/>
              <a:t>form: </a:t>
            </a:r>
            <a:r>
              <a:rPr lang="en-US" dirty="0"/>
              <a:t>i</a:t>
            </a:r>
            <a:r>
              <a:rPr lang="en-US" dirty="0" smtClean="0"/>
              <a:t>dentify </a:t>
            </a:r>
            <a:r>
              <a:rPr lang="en-US" dirty="0"/>
              <a:t>key insights, strengths and </a:t>
            </a:r>
            <a:r>
              <a:rPr lang="en-US" dirty="0" smtClean="0"/>
              <a:t>weaknesses</a:t>
            </a:r>
          </a:p>
          <a:p>
            <a:pPr lvl="1"/>
            <a:r>
              <a:rPr lang="en-US" dirty="0"/>
              <a:t>We will send </a:t>
            </a:r>
            <a:r>
              <a:rPr lang="en-US" dirty="0" smtClean="0"/>
              <a:t>out how </a:t>
            </a:r>
            <a:r>
              <a:rPr lang="en-US" dirty="0"/>
              <a:t>to signup </a:t>
            </a:r>
            <a:r>
              <a:rPr lang="en-US" dirty="0" smtClean="0"/>
              <a:t>for papers later today</a:t>
            </a:r>
            <a:endParaRPr lang="en-US" dirty="0"/>
          </a:p>
          <a:p>
            <a:endParaRPr lang="en-US" dirty="0"/>
          </a:p>
        </p:txBody>
      </p:sp>
    </p:spTree>
    <p:extLst>
      <p:ext uri="{BB962C8B-B14F-4D97-AF65-F5344CB8AC3E}">
        <p14:creationId xmlns:p14="http://schemas.microsoft.com/office/powerpoint/2010/main" val="194123943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9863" y="783770"/>
            <a:ext cx="8763122" cy="2979339"/>
          </a:xfrm>
        </p:spPr>
        <p:txBody>
          <a:bodyPr/>
          <a:lstStyle/>
          <a:p>
            <a:pPr marL="0" algn="just"/>
            <a:r>
              <a:rPr lang="en-US" i="1" dirty="0"/>
              <a:t>“The mere formulation of a problem is far more often essential than its solution, which may be merely a matter of mathematical or experimental skill. To raise new questions, new possibilities, to regard old problems from a new angle requires creative imagination and marks real advances in science.”</a:t>
            </a:r>
          </a:p>
        </p:txBody>
      </p:sp>
      <p:grpSp>
        <p:nvGrpSpPr>
          <p:cNvPr id="7" name="Group 6"/>
          <p:cNvGrpSpPr/>
          <p:nvPr/>
        </p:nvGrpSpPr>
        <p:grpSpPr>
          <a:xfrm>
            <a:off x="2363261" y="3312296"/>
            <a:ext cx="6460699" cy="1402262"/>
            <a:chOff x="2363261" y="3312296"/>
            <a:chExt cx="6460699" cy="1402262"/>
          </a:xfrm>
        </p:grpSpPr>
        <p:sp>
          <p:nvSpPr>
            <p:cNvPr id="5" name="Google Shape;163;p25"/>
            <p:cNvSpPr txBox="1"/>
            <p:nvPr/>
          </p:nvSpPr>
          <p:spPr>
            <a:xfrm>
              <a:off x="2363261" y="3312296"/>
              <a:ext cx="4915485" cy="300083"/>
            </a:xfrm>
            <a:prstGeom prst="rect">
              <a:avLst/>
            </a:prstGeom>
            <a:noFill/>
            <a:ln>
              <a:noFill/>
            </a:ln>
          </p:spPr>
          <p:txBody>
            <a:bodyPr spcFirstLastPara="1" wrap="square" lIns="68569" tIns="34275" rIns="68569" bIns="34275" anchor="t" anchorCtr="0">
              <a:noAutofit/>
            </a:bodyPr>
            <a:lstStyle/>
            <a:p>
              <a:pPr algn="r">
                <a:spcBef>
                  <a:spcPts val="0"/>
                </a:spcBef>
                <a:spcAft>
                  <a:spcPts val="0"/>
                </a:spcAft>
              </a:pPr>
              <a:r>
                <a:rPr lang="en-US" sz="1600" dirty="0">
                  <a:solidFill>
                    <a:schemeClr val="dk1"/>
                  </a:solidFill>
                  <a:latin typeface="Source Sans Pro Light" charset="0"/>
                  <a:ea typeface="Source Sans Pro Light" charset="0"/>
                  <a:cs typeface="Source Sans Pro Light" charset="0"/>
                  <a:sym typeface="Helvetica Neue"/>
                </a:rPr>
                <a:t>Albert Einstein (1879 - 1955) Physicist &amp; Nobel Laureate  </a:t>
              </a:r>
              <a:endParaRPr sz="1600" dirty="0">
                <a:latin typeface="Source Sans Pro Light" charset="0"/>
                <a:ea typeface="Source Sans Pro Light" charset="0"/>
                <a:cs typeface="Source Sans Pro Light" charset="0"/>
              </a:endParaRPr>
            </a:p>
          </p:txBody>
        </p:sp>
        <p:pic>
          <p:nvPicPr>
            <p:cNvPr id="2" name="Picture 1"/>
            <p:cNvPicPr>
              <a:picLocks noChangeAspect="1"/>
            </p:cNvPicPr>
            <p:nvPr/>
          </p:nvPicPr>
          <p:blipFill>
            <a:blip r:embed="rId2"/>
            <a:stretch>
              <a:fillRect/>
            </a:stretch>
          </p:blipFill>
          <p:spPr>
            <a:xfrm>
              <a:off x="7278746" y="3334167"/>
              <a:ext cx="1545214" cy="1380391"/>
            </a:xfrm>
            <a:prstGeom prst="rect">
              <a:avLst/>
            </a:prstGeom>
          </p:spPr>
        </p:pic>
      </p:grpSp>
    </p:spTree>
    <p:extLst>
      <p:ext uri="{BB962C8B-B14F-4D97-AF65-F5344CB8AC3E}">
        <p14:creationId xmlns:p14="http://schemas.microsoft.com/office/powerpoint/2010/main" val="1353967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728975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want proof?</a:t>
            </a:r>
            <a:endParaRPr lang="en-US" dirty="0"/>
          </a:p>
        </p:txBody>
      </p:sp>
      <p:sp>
        <p:nvSpPr>
          <p:cNvPr id="3" name="Content Placeholder 2"/>
          <p:cNvSpPr>
            <a:spLocks noGrp="1"/>
          </p:cNvSpPr>
          <p:nvPr>
            <p:ph idx="1"/>
          </p:nvPr>
        </p:nvSpPr>
        <p:spPr/>
        <p:txBody>
          <a:bodyPr/>
          <a:lstStyle/>
          <a:p>
            <a:r>
              <a:rPr lang="en-US" dirty="0" smtClean="0"/>
              <a:t>Why did RL become popular?</a:t>
            </a:r>
          </a:p>
          <a:p>
            <a:endParaRPr lang="en-US" dirty="0" smtClean="0"/>
          </a:p>
          <a:p>
            <a:r>
              <a:rPr lang="en-US" dirty="0" smtClean="0"/>
              <a:t>Because Atari games, Go</a:t>
            </a:r>
            <a:endParaRPr lang="en-US" dirty="0"/>
          </a:p>
        </p:txBody>
      </p:sp>
      <p:grpSp>
        <p:nvGrpSpPr>
          <p:cNvPr id="9" name="Group 8"/>
          <p:cNvGrpSpPr/>
          <p:nvPr/>
        </p:nvGrpSpPr>
        <p:grpSpPr>
          <a:xfrm>
            <a:off x="197277" y="3130090"/>
            <a:ext cx="8595029" cy="1677331"/>
            <a:chOff x="197277" y="3130090"/>
            <a:chExt cx="8595029" cy="1677331"/>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5529" y="3130091"/>
              <a:ext cx="3486777" cy="167733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277" y="3130090"/>
              <a:ext cx="4696272" cy="1441909"/>
            </a:xfrm>
            <a:prstGeom prst="rect">
              <a:avLst/>
            </a:prstGeom>
          </p:spPr>
        </p:pic>
        <p:sp>
          <p:nvSpPr>
            <p:cNvPr id="7" name="TextBox 6"/>
            <p:cNvSpPr txBox="1"/>
            <p:nvPr/>
          </p:nvSpPr>
          <p:spPr>
            <a:xfrm>
              <a:off x="2895533" y="3784090"/>
              <a:ext cx="1672253" cy="369332"/>
            </a:xfrm>
            <a:prstGeom prst="rect">
              <a:avLst/>
            </a:prstGeom>
            <a:noFill/>
          </p:spPr>
          <p:txBody>
            <a:bodyPr wrap="none" rtlCol="0">
              <a:spAutoFit/>
            </a:bodyPr>
            <a:lstStyle/>
            <a:p>
              <a:r>
                <a:rPr lang="en-US" smtClean="0">
                  <a:solidFill>
                    <a:srgbClr val="FF9400"/>
                  </a:solidFill>
                  <a:latin typeface="Helvetica" charset="0"/>
                  <a:ea typeface="Helvetica" charset="0"/>
                  <a:cs typeface="Helvetica" charset="0"/>
                </a:rPr>
                <a:t>1,938 </a:t>
              </a:r>
              <a:r>
                <a:rPr lang="en-US" dirty="0" smtClean="0">
                  <a:solidFill>
                    <a:srgbClr val="FF9400"/>
                  </a:solidFill>
                  <a:latin typeface="Helvetica" charset="0"/>
                  <a:ea typeface="Helvetica" charset="0"/>
                  <a:cs typeface="Helvetica" charset="0"/>
                </a:rPr>
                <a:t>citations</a:t>
              </a:r>
              <a:endParaRPr lang="en-US" dirty="0">
                <a:solidFill>
                  <a:srgbClr val="FF9400"/>
                </a:solidFill>
                <a:latin typeface="Helvetica" charset="0"/>
                <a:ea typeface="Helvetica" charset="0"/>
                <a:cs typeface="Helvetica" charset="0"/>
              </a:endParaRPr>
            </a:p>
          </p:txBody>
        </p:sp>
        <p:sp>
          <p:nvSpPr>
            <p:cNvPr id="8" name="TextBox 7"/>
            <p:cNvSpPr txBox="1"/>
            <p:nvPr/>
          </p:nvSpPr>
          <p:spPr>
            <a:xfrm>
              <a:off x="7120053" y="3971281"/>
              <a:ext cx="1672253" cy="369332"/>
            </a:xfrm>
            <a:prstGeom prst="rect">
              <a:avLst/>
            </a:prstGeom>
            <a:noFill/>
          </p:spPr>
          <p:txBody>
            <a:bodyPr wrap="none" rtlCol="0">
              <a:spAutoFit/>
            </a:bodyPr>
            <a:lstStyle/>
            <a:p>
              <a:r>
                <a:rPr lang="en-US" smtClean="0">
                  <a:solidFill>
                    <a:srgbClr val="FF9400"/>
                  </a:solidFill>
                  <a:latin typeface="Helvetica" charset="0"/>
                  <a:ea typeface="Helvetica" charset="0"/>
                  <a:cs typeface="Helvetica" charset="0"/>
                </a:rPr>
                <a:t>1,143 </a:t>
              </a:r>
              <a:r>
                <a:rPr lang="en-US" dirty="0" smtClean="0">
                  <a:solidFill>
                    <a:srgbClr val="FF9400"/>
                  </a:solidFill>
                  <a:latin typeface="Helvetica" charset="0"/>
                  <a:ea typeface="Helvetica" charset="0"/>
                  <a:cs typeface="Helvetica" charset="0"/>
                </a:rPr>
                <a:t>citations</a:t>
              </a:r>
              <a:endParaRPr lang="en-US" dirty="0">
                <a:solidFill>
                  <a:srgbClr val="FF9400"/>
                </a:solidFill>
                <a:latin typeface="Helvetica" charset="0"/>
                <a:ea typeface="Helvetica" charset="0"/>
                <a:cs typeface="Helvetica" charset="0"/>
              </a:endParaRPr>
            </a:p>
          </p:txBody>
        </p:sp>
      </p:grpSp>
    </p:spTree>
    <p:extLst>
      <p:ext uri="{BB962C8B-B14F-4D97-AF65-F5344CB8AC3E}">
        <p14:creationId xmlns:p14="http://schemas.microsoft.com/office/powerpoint/2010/main" val="1481033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 Policy</a:t>
            </a:r>
            <a:endParaRPr lang="en-US" dirty="0"/>
          </a:p>
        </p:txBody>
      </p:sp>
      <p:sp>
        <p:nvSpPr>
          <p:cNvPr id="3" name="Text Placeholder 2"/>
          <p:cNvSpPr>
            <a:spLocks noGrp="1"/>
          </p:cNvSpPr>
          <p:nvPr>
            <p:ph type="body" idx="1"/>
          </p:nvPr>
        </p:nvSpPr>
        <p:spPr/>
        <p:txBody>
          <a:bodyPr/>
          <a:lstStyle/>
          <a:p>
            <a:r>
              <a:rPr lang="en-US" dirty="0"/>
              <a:t>4</a:t>
            </a:r>
            <a:r>
              <a:rPr lang="en-US" dirty="0" smtClean="0"/>
              <a:t>0% Class </a:t>
            </a:r>
            <a:r>
              <a:rPr lang="en-US" dirty="0"/>
              <a:t>Participation </a:t>
            </a:r>
          </a:p>
          <a:p>
            <a:pPr lvl="1"/>
            <a:r>
              <a:rPr lang="en-US" dirty="0" smtClean="0"/>
              <a:t>Answer </a:t>
            </a:r>
            <a:r>
              <a:rPr lang="en-US" dirty="0"/>
              <a:t>questions, join discussion, and present papers </a:t>
            </a:r>
          </a:p>
          <a:p>
            <a:r>
              <a:rPr lang="en-US" dirty="0" smtClean="0"/>
              <a:t>10% Initial </a:t>
            </a:r>
            <a:r>
              <a:rPr lang="en-US" dirty="0"/>
              <a:t>Project Proposal Presentation </a:t>
            </a:r>
          </a:p>
          <a:p>
            <a:pPr lvl="1"/>
            <a:r>
              <a:rPr lang="en-US" dirty="0" smtClean="0"/>
              <a:t>Presented </a:t>
            </a:r>
            <a:r>
              <a:rPr lang="en-US" dirty="0"/>
              <a:t>in class on </a:t>
            </a:r>
            <a:r>
              <a:rPr lang="en-US" b="1" dirty="0" smtClean="0">
                <a:solidFill>
                  <a:srgbClr val="FF9400"/>
                </a:solidFill>
              </a:rPr>
              <a:t>3/11</a:t>
            </a:r>
            <a:r>
              <a:rPr lang="en-US" dirty="0" smtClean="0"/>
              <a:t> </a:t>
            </a:r>
            <a:endParaRPr lang="en-US" dirty="0"/>
          </a:p>
          <a:p>
            <a:r>
              <a:rPr lang="en-US" dirty="0" smtClean="0"/>
              <a:t>25% Project Poster Session </a:t>
            </a:r>
          </a:p>
          <a:p>
            <a:pPr lvl="1"/>
            <a:r>
              <a:rPr lang="en-US" dirty="0" smtClean="0"/>
              <a:t>TBA </a:t>
            </a:r>
            <a:endParaRPr lang="en-US" dirty="0"/>
          </a:p>
          <a:p>
            <a:r>
              <a:rPr lang="en-US" dirty="0" smtClean="0"/>
              <a:t>25% Final </a:t>
            </a:r>
            <a:r>
              <a:rPr lang="en-US" dirty="0"/>
              <a:t>Project </a:t>
            </a:r>
            <a:r>
              <a:rPr lang="en-US" dirty="0" smtClean="0"/>
              <a:t>Reports </a:t>
            </a:r>
          </a:p>
          <a:p>
            <a:pPr lvl="1"/>
            <a:r>
              <a:rPr lang="en-US" dirty="0" smtClean="0"/>
              <a:t>TBA </a:t>
            </a:r>
            <a:endParaRPr lang="en-US" dirty="0"/>
          </a:p>
          <a:p>
            <a:endParaRPr lang="en-US" dirty="0"/>
          </a:p>
        </p:txBody>
      </p:sp>
      <p:sp>
        <p:nvSpPr>
          <p:cNvPr id="4" name="Slide Number Placeholder 3"/>
          <p:cNvSpPr>
            <a:spLocks noGrp="1"/>
          </p:cNvSpPr>
          <p:nvPr>
            <p:ph type="sldNum" idx="4294967295"/>
          </p:nvPr>
        </p:nvSpPr>
        <p:spPr>
          <a:xfrm>
            <a:off x="8472457" y="4663216"/>
            <a:ext cx="548699" cy="393600"/>
          </a:xfrm>
          <a:prstGeom prst="rect">
            <a:avLst/>
          </a:prstGeom>
        </p:spPr>
        <p:txBody>
          <a:bodyPr/>
          <a:lstStyle/>
          <a:p>
            <a:pPr>
              <a:spcBef>
                <a:spcPts val="0"/>
              </a:spcBef>
            </a:pPr>
            <a:fld id="{00000000-1234-1234-1234-123412341234}" type="slidenum">
              <a:rPr lang="en" smtClean="0"/>
              <a:pPr>
                <a:spcBef>
                  <a:spcPts val="0"/>
                </a:spcBef>
              </a:pPr>
              <a:t>5</a:t>
            </a:fld>
            <a:endParaRPr lang="en"/>
          </a:p>
        </p:txBody>
      </p:sp>
    </p:spTree>
    <p:extLst>
      <p:ext uri="{BB962C8B-B14F-4D97-AF65-F5344CB8AC3E}">
        <p14:creationId xmlns:p14="http://schemas.microsoft.com/office/powerpoint/2010/main" val="17293370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207" y="2002520"/>
            <a:ext cx="8520599" cy="572699"/>
          </a:xfrm>
        </p:spPr>
        <p:txBody>
          <a:bodyPr/>
          <a:lstStyle/>
          <a:p>
            <a:pPr algn="ctr"/>
            <a:r>
              <a:rPr lang="en-US" dirty="0" smtClean="0"/>
              <a:t>What do </a:t>
            </a:r>
            <a:r>
              <a:rPr lang="en-US" b="1" dirty="0" smtClean="0">
                <a:solidFill>
                  <a:srgbClr val="FF9400"/>
                </a:solidFill>
              </a:rPr>
              <a:t>you</a:t>
            </a:r>
            <a:r>
              <a:rPr lang="en-US" dirty="0" smtClean="0"/>
              <a:t> expect from this class?</a:t>
            </a:r>
            <a:endParaRPr lang="en-US" dirty="0"/>
          </a:p>
        </p:txBody>
      </p:sp>
    </p:spTree>
    <p:extLst>
      <p:ext uri="{BB962C8B-B14F-4D97-AF65-F5344CB8AC3E}">
        <p14:creationId xmlns:p14="http://schemas.microsoft.com/office/powerpoint/2010/main" val="7699559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04833"/>
            <a:ext cx="8520599" cy="572699"/>
          </a:xfrm>
        </p:spPr>
        <p:txBody>
          <a:bodyPr/>
          <a:lstStyle/>
          <a:p>
            <a:r>
              <a:rPr lang="en-US" dirty="0" smtClean="0"/>
              <a:t>Main goal</a:t>
            </a:r>
            <a:endParaRPr lang="en-US" dirty="0"/>
          </a:p>
        </p:txBody>
      </p:sp>
      <p:sp>
        <p:nvSpPr>
          <p:cNvPr id="3" name="Text Placeholder 2"/>
          <p:cNvSpPr>
            <a:spLocks noGrp="1"/>
          </p:cNvSpPr>
          <p:nvPr>
            <p:ph type="body" idx="1"/>
          </p:nvPr>
        </p:nvSpPr>
        <p:spPr>
          <a:xfrm>
            <a:off x="311700" y="1999622"/>
            <a:ext cx="8520599" cy="1738365"/>
          </a:xfrm>
        </p:spPr>
        <p:txBody>
          <a:bodyPr/>
          <a:lstStyle/>
          <a:p>
            <a:pPr marL="0" algn="ctr"/>
            <a:r>
              <a:rPr lang="en-US" sz="3200" b="1" dirty="0" smtClean="0">
                <a:solidFill>
                  <a:srgbClr val="FF9400"/>
                </a:solidFill>
              </a:rPr>
              <a:t>Identify and solve big/impactful problems at the intersection between AI and Systems </a:t>
            </a:r>
            <a:endParaRPr lang="en-US" dirty="0" smtClean="0">
              <a:solidFill>
                <a:srgbClr val="FF9400"/>
              </a:solidFill>
            </a:endParaRPr>
          </a:p>
        </p:txBody>
      </p:sp>
      <p:sp>
        <p:nvSpPr>
          <p:cNvPr id="4" name="Slide Number Placeholder 3"/>
          <p:cNvSpPr>
            <a:spLocks noGrp="1"/>
          </p:cNvSpPr>
          <p:nvPr>
            <p:ph type="sldNum" idx="4294967295"/>
          </p:nvPr>
        </p:nvSpPr>
        <p:spPr>
          <a:xfrm>
            <a:off x="8472457" y="4663216"/>
            <a:ext cx="548699" cy="393600"/>
          </a:xfrm>
          <a:prstGeom prst="rect">
            <a:avLst/>
          </a:prstGeom>
        </p:spPr>
        <p:txBody>
          <a:bodyPr/>
          <a:lstStyle/>
          <a:p>
            <a:pPr>
              <a:spcBef>
                <a:spcPts val="0"/>
              </a:spcBef>
            </a:pPr>
            <a:fld id="{00000000-1234-1234-1234-123412341234}" type="slidenum">
              <a:rPr lang="en" smtClean="0"/>
              <a:pPr>
                <a:spcBef>
                  <a:spcPts val="0"/>
                </a:spcBef>
              </a:pPr>
              <a:t>7</a:t>
            </a:fld>
            <a:endParaRPr lang="en"/>
          </a:p>
        </p:txBody>
      </p:sp>
    </p:spTree>
    <p:extLst>
      <p:ext uri="{BB962C8B-B14F-4D97-AF65-F5344CB8AC3E}">
        <p14:creationId xmlns:p14="http://schemas.microsoft.com/office/powerpoint/2010/main" val="12592570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a:t>
            </a:r>
            <a:endParaRPr lang="en-US" dirty="0"/>
          </a:p>
        </p:txBody>
      </p:sp>
      <p:sp>
        <p:nvSpPr>
          <p:cNvPr id="3" name="Text Placeholder 2"/>
          <p:cNvSpPr>
            <a:spLocks noGrp="1"/>
          </p:cNvSpPr>
          <p:nvPr>
            <p:ph type="body" idx="1"/>
          </p:nvPr>
        </p:nvSpPr>
        <p:spPr/>
        <p:txBody>
          <a:bodyPr/>
          <a:lstStyle/>
          <a:p>
            <a:pPr marL="0">
              <a:lnSpc>
                <a:spcPct val="110000"/>
              </a:lnSpc>
            </a:pPr>
            <a:r>
              <a:rPr lang="en-US" dirty="0"/>
              <a:t>Study:</a:t>
            </a:r>
          </a:p>
          <a:p>
            <a:pPr marL="285750" lvl="1">
              <a:lnSpc>
                <a:spcPct val="110000"/>
              </a:lnSpc>
            </a:pPr>
            <a:r>
              <a:rPr lang="en-US" dirty="0"/>
              <a:t>Major AI developments through systems’ lens</a:t>
            </a:r>
          </a:p>
          <a:p>
            <a:pPr marL="285750" lvl="1">
              <a:lnSpc>
                <a:spcPct val="110000"/>
              </a:lnSpc>
            </a:pPr>
            <a:r>
              <a:rPr lang="en-US" dirty="0"/>
              <a:t>System-related problems that might leverage </a:t>
            </a:r>
            <a:r>
              <a:rPr lang="en-US" dirty="0" smtClean="0"/>
              <a:t>AI techniques</a:t>
            </a:r>
          </a:p>
          <a:p>
            <a:pPr marL="1658938" lvl="4">
              <a:lnSpc>
                <a:spcPct val="110000"/>
              </a:lnSpc>
            </a:pPr>
            <a:endParaRPr lang="en-US" dirty="0"/>
          </a:p>
          <a:p>
            <a:pPr marL="0">
              <a:lnSpc>
                <a:spcPct val="110000"/>
              </a:lnSpc>
            </a:pPr>
            <a:r>
              <a:rPr lang="en-US" dirty="0"/>
              <a:t>Enable System and AI students to collaborate on </a:t>
            </a:r>
            <a:r>
              <a:rPr lang="en-US" dirty="0" smtClean="0"/>
              <a:t>projects</a:t>
            </a:r>
          </a:p>
          <a:p>
            <a:pPr marL="3543300" lvl="8">
              <a:lnSpc>
                <a:spcPct val="110000"/>
              </a:lnSpc>
            </a:pPr>
            <a:endParaRPr lang="en-US" dirty="0" smtClean="0"/>
          </a:p>
          <a:p>
            <a:pPr marL="0">
              <a:lnSpc>
                <a:spcPct val="110000"/>
              </a:lnSpc>
            </a:pPr>
            <a:r>
              <a:rPr lang="en-US" dirty="0" smtClean="0"/>
              <a:t>Play </a:t>
            </a:r>
            <a:r>
              <a:rPr lang="en-US" dirty="0"/>
              <a:t>to Berkeley’s strengths</a:t>
            </a:r>
          </a:p>
          <a:p>
            <a:pPr marL="746125" lvl="2">
              <a:lnSpc>
                <a:spcPct val="110000"/>
              </a:lnSpc>
            </a:pPr>
            <a:r>
              <a:rPr lang="en-US" dirty="0"/>
              <a:t>World-class in both AI and Systems</a:t>
            </a:r>
          </a:p>
          <a:p>
            <a:pPr marL="746125" lvl="2">
              <a:lnSpc>
                <a:spcPct val="110000"/>
              </a:lnSpc>
            </a:pPr>
            <a:r>
              <a:rPr lang="en-US" dirty="0"/>
              <a:t>Long tradition of collaboration between AI and Systems</a:t>
            </a:r>
          </a:p>
          <a:p>
            <a:endParaRPr lang="en-US" dirty="0"/>
          </a:p>
        </p:txBody>
      </p:sp>
    </p:spTree>
    <p:extLst>
      <p:ext uri="{BB962C8B-B14F-4D97-AF65-F5344CB8AC3E}">
        <p14:creationId xmlns:p14="http://schemas.microsoft.com/office/powerpoint/2010/main" val="20221434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557" y="1972375"/>
            <a:ext cx="8520599" cy="931599"/>
          </a:xfrm>
        </p:spPr>
        <p:txBody>
          <a:bodyPr/>
          <a:lstStyle/>
          <a:p>
            <a:r>
              <a:rPr lang="en-US" sz="4400" dirty="0" smtClean="0"/>
              <a:t>A Short Story</a:t>
            </a:r>
            <a:r>
              <a:rPr lang="mr-IN" sz="4400" dirty="0" smtClean="0"/>
              <a:t>…</a:t>
            </a:r>
            <a:endParaRPr lang="en-US" sz="4400" dirty="0"/>
          </a:p>
        </p:txBody>
      </p:sp>
      <p:sp>
        <p:nvSpPr>
          <p:cNvPr id="4" name="Slide Number Placeholder 3"/>
          <p:cNvSpPr>
            <a:spLocks noGrp="1"/>
          </p:cNvSpPr>
          <p:nvPr>
            <p:ph type="sldNum" idx="4294967295"/>
          </p:nvPr>
        </p:nvSpPr>
        <p:spPr>
          <a:xfrm>
            <a:off x="8472457" y="4663216"/>
            <a:ext cx="548699" cy="393600"/>
          </a:xfrm>
          <a:prstGeom prst="rect">
            <a:avLst/>
          </a:prstGeom>
        </p:spPr>
        <p:txBody>
          <a:bodyPr/>
          <a:lstStyle/>
          <a:p>
            <a:pPr>
              <a:spcBef>
                <a:spcPts val="0"/>
              </a:spcBef>
            </a:pPr>
            <a:fld id="{00000000-1234-1234-1234-123412341234}" type="slidenum">
              <a:rPr lang="en" smtClean="0"/>
              <a:pPr>
                <a:spcBef>
                  <a:spcPts val="0"/>
                </a:spcBef>
              </a:pPr>
              <a:t>9</a:t>
            </a:fld>
            <a:endParaRPr lang="en"/>
          </a:p>
        </p:txBody>
      </p:sp>
    </p:spTree>
    <p:extLst>
      <p:ext uri="{BB962C8B-B14F-4D97-AF65-F5344CB8AC3E}">
        <p14:creationId xmlns:p14="http://schemas.microsoft.com/office/powerpoint/2010/main" val="628597128"/>
      </p:ext>
    </p:extLst>
  </p:cSld>
  <p:clrMapOvr>
    <a:masterClrMapping/>
  </p:clrMapOvr>
  <p:timing>
    <p:tnLst>
      <p:par>
        <p:cTn id="1" dur="indefinite" restart="never" nodeType="tmRoot"/>
      </p:par>
    </p:tnLst>
  </p:timing>
</p:sld>
</file>

<file path=ppt/theme/theme1.xml><?xml version="1.0" encoding="utf-8"?>
<a:theme xmlns:a="http://schemas.openxmlformats.org/drawingml/2006/main" name="DB_deck_16x9_example">
  <a:themeElements>
    <a:clrScheme name="Custom 3">
      <a:dk1>
        <a:sysClr val="windowText" lastClr="000000"/>
      </a:dk1>
      <a:lt1>
        <a:sysClr val="window" lastClr="FFFFFF"/>
      </a:lt1>
      <a:dk2>
        <a:srgbClr val="2B2B2B"/>
      </a:dk2>
      <a:lt2>
        <a:srgbClr val="D5D2C3"/>
      </a:lt2>
      <a:accent1>
        <a:srgbClr val="1EA3B5"/>
      </a:accent1>
      <a:accent2>
        <a:srgbClr val="EC541B"/>
      </a:accent2>
      <a:accent3>
        <a:srgbClr val="1AA756"/>
      </a:accent3>
      <a:accent4>
        <a:srgbClr val="E2151C"/>
      </a:accent4>
      <a:accent5>
        <a:srgbClr val="646464"/>
      </a:accent5>
      <a:accent6>
        <a:srgbClr val="DC3D08"/>
      </a:accent6>
      <a:hlink>
        <a:srgbClr val="EC541B"/>
      </a:hlink>
      <a:folHlink>
        <a:srgbClr val="7552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1" id="{85A22C84-209D-BE4E-B5EC-F01023E82B97}" vid="{CDDC34F3-6743-CA44-A1E7-A65EB2B43A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22291</TotalTime>
  <Words>1624</Words>
  <Application>Microsoft Macintosh PowerPoint</Application>
  <PresentationFormat>On-screen Show (16:9)</PresentationFormat>
  <Paragraphs>252</Paragraphs>
  <Slides>42</Slides>
  <Notes>3</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56" baseType="lpstr">
      <vt:lpstr>Calibri</vt:lpstr>
      <vt:lpstr>Helvetica</vt:lpstr>
      <vt:lpstr>Helvetica Neue</vt:lpstr>
      <vt:lpstr>Lucida Grande</vt:lpstr>
      <vt:lpstr>Mangal</vt:lpstr>
      <vt:lpstr>MS PGothic</vt:lpstr>
      <vt:lpstr>ＭＳ Ｐゴシック</vt:lpstr>
      <vt:lpstr>Newslab Light</vt:lpstr>
      <vt:lpstr>Newslab Thin</vt:lpstr>
      <vt:lpstr>Source Sans Pro</vt:lpstr>
      <vt:lpstr>Source Sans Pro Light</vt:lpstr>
      <vt:lpstr>Arial</vt:lpstr>
      <vt:lpstr>DB_deck_16x9_example</vt:lpstr>
      <vt:lpstr>Excel.Chart.8</vt:lpstr>
      <vt:lpstr>CS294:  AI for Systems and Systems for AI Logistics, Overview, Trends</vt:lpstr>
      <vt:lpstr>Course Information</vt:lpstr>
      <vt:lpstr>Tentative Lecture Format (not today!)</vt:lpstr>
      <vt:lpstr>Reading assignments</vt:lpstr>
      <vt:lpstr>Grading Policy</vt:lpstr>
      <vt:lpstr>What do you expect from this class?</vt:lpstr>
      <vt:lpstr>Main goal</vt:lpstr>
      <vt:lpstr>How?</vt:lpstr>
      <vt:lpstr>A Short Story…</vt:lpstr>
      <vt:lpstr>PowerPoint Presentation</vt:lpstr>
      <vt:lpstr>PowerPoint Presentation</vt:lpstr>
      <vt:lpstr>PowerPoint Presentation</vt:lpstr>
      <vt:lpstr>2009</vt:lpstr>
      <vt:lpstr>PowerPoint Presentation</vt:lpstr>
      <vt:lpstr>PowerPoint Presentation</vt:lpstr>
      <vt:lpstr>PowerPoint Presentation</vt:lpstr>
      <vt:lpstr>PowerPoint Presentation</vt:lpstr>
      <vt:lpstr>PowerPoint Presentation</vt:lpstr>
      <vt:lpstr>Meanwhile…</vt:lpstr>
      <vt:lpstr>Today</vt:lpstr>
      <vt:lpstr>Proliferation of venues…</vt:lpstr>
      <vt:lpstr>The need for systems</vt:lpstr>
      <vt:lpstr>PowerPoint Presentation</vt:lpstr>
      <vt:lpstr>Work on great problems!</vt:lpstr>
      <vt:lpstr>Disclaimer</vt:lpstr>
      <vt:lpstr>You want “proof”?</vt:lpstr>
      <vt:lpstr>You want “proof”?</vt:lpstr>
      <vt:lpstr>Another line of argument…</vt:lpstr>
      <vt:lpstr>What is a good problem to work on?</vt:lpstr>
      <vt:lpstr>Some problems I worked on</vt:lpstr>
      <vt:lpstr>Some problems I worked on</vt:lpstr>
      <vt:lpstr>Some problems I worked on</vt:lpstr>
      <vt:lpstr>Impact (1/2)</vt:lpstr>
      <vt:lpstr>Impact (2/2)</vt:lpstr>
      <vt:lpstr>Priority (1/2)</vt:lpstr>
      <vt:lpstr>Priority (2/2)</vt:lpstr>
      <vt:lpstr>Edge</vt:lpstr>
      <vt:lpstr>Incrementality</vt:lpstr>
      <vt:lpstr>Questions to ask when picking a problem</vt:lpstr>
      <vt:lpstr>PowerPoint Presentation</vt:lpstr>
      <vt:lpstr>PowerPoint Presentation</vt:lpstr>
      <vt:lpstr>You want proof?</vt:lpstr>
    </vt:vector>
  </TitlesOfParts>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 d'Orito</dc:creator>
  <cp:lastModifiedBy>Ion Stoica</cp:lastModifiedBy>
  <cp:revision>1385</cp:revision>
  <cp:lastPrinted>2019-01-24T19:50:27Z</cp:lastPrinted>
  <dcterms:created xsi:type="dcterms:W3CDTF">2015-02-13T19:56:21Z</dcterms:created>
  <dcterms:modified xsi:type="dcterms:W3CDTF">2019-01-24T19:51:05Z</dcterms:modified>
</cp:coreProperties>
</file>